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21"/>
  </p:notesMasterIdLst>
  <p:sldIdLst>
    <p:sldId id="306" r:id="rId3"/>
    <p:sldId id="298" r:id="rId4"/>
    <p:sldId id="299" r:id="rId5"/>
    <p:sldId id="300" r:id="rId6"/>
    <p:sldId id="302" r:id="rId7"/>
    <p:sldId id="303" r:id="rId8"/>
    <p:sldId id="324" r:id="rId9"/>
    <p:sldId id="321" r:id="rId10"/>
    <p:sldId id="322" r:id="rId11"/>
    <p:sldId id="323" r:id="rId12"/>
    <p:sldId id="326" r:id="rId13"/>
    <p:sldId id="325" r:id="rId14"/>
    <p:sldId id="319" r:id="rId15"/>
    <p:sldId id="318" r:id="rId16"/>
    <p:sldId id="328" r:id="rId17"/>
    <p:sldId id="309" r:id="rId18"/>
    <p:sldId id="327" r:id="rId19"/>
    <p:sldId id="273" r:id="rId20"/>
  </p:sldIdLst>
  <p:sldSz cx="9144000" cy="6858000" type="screen4x3"/>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652970F-3CE2-41FD-8D4D-2361C4C694A2}">
          <p14:sldIdLst>
            <p14:sldId id="306"/>
            <p14:sldId id="298"/>
            <p14:sldId id="299"/>
            <p14:sldId id="300"/>
            <p14:sldId id="302"/>
            <p14:sldId id="303"/>
            <p14:sldId id="324"/>
            <p14:sldId id="321"/>
            <p14:sldId id="322"/>
            <p14:sldId id="323"/>
            <p14:sldId id="326"/>
            <p14:sldId id="325"/>
            <p14:sldId id="319"/>
            <p14:sldId id="318"/>
            <p14:sldId id="328"/>
            <p14:sldId id="309"/>
            <p14:sldId id="327"/>
            <p14:sldId id="27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6EC23F-8BB7-AED3-A8F3-0D938624AA79}" name="Kalina Markovic Ilic" initials="KM" userId="15d3426a45c6398f"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zana.jovanovic" initials="z" lastIdx="3" clrIdx="0"/>
  <p:cmAuthor id="1" name="Sladjana Pesic" initials="SP"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421CD3-EA05-4FA7-8116-C06A6B61F7FE}" v="60" dt="2024-09-18T22:20:25.826"/>
    <p1510:client id="{CABC9D42-6D72-488C-B9A6-5AC6C0E22116}" v="21" dt="2024-09-18T22:42:28.5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3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332"/>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884613" y="0"/>
            <a:ext cx="2971800" cy="496332"/>
          </a:xfrm>
          <a:prstGeom prst="rect">
            <a:avLst/>
          </a:prstGeom>
        </p:spPr>
        <p:txBody>
          <a:bodyPr vert="horz" lIns="93177" tIns="46589" rIns="93177" bIns="46589" rtlCol="0"/>
          <a:lstStyle>
            <a:lvl1pPr algn="r">
              <a:defRPr sz="1200"/>
            </a:lvl1pPr>
          </a:lstStyle>
          <a:p>
            <a:fld id="{8F88DD83-FA67-4764-9396-B8530E724AA9}" type="datetimeFigureOut">
              <a:rPr lang="en-US" smtClean="0"/>
              <a:pPr/>
              <a:t>07-Oct-25</a:t>
            </a:fld>
            <a:endParaRPr lang="en-US"/>
          </a:p>
        </p:txBody>
      </p:sp>
      <p:sp>
        <p:nvSpPr>
          <p:cNvPr id="4" name="Slide Image Placeholder 3"/>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685800" y="4715153"/>
            <a:ext cx="5486400" cy="4466987"/>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71800" cy="496332"/>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28584"/>
            <a:ext cx="2971800" cy="496332"/>
          </a:xfrm>
          <a:prstGeom prst="rect">
            <a:avLst/>
          </a:prstGeom>
        </p:spPr>
        <p:txBody>
          <a:bodyPr vert="horz" lIns="93177" tIns="46589" rIns="93177" bIns="46589" rtlCol="0" anchor="b"/>
          <a:lstStyle>
            <a:lvl1pPr algn="r">
              <a:defRPr sz="1200"/>
            </a:lvl1pPr>
          </a:lstStyle>
          <a:p>
            <a:fld id="{D67311A6-6457-453B-AB13-258F55CBB6F1}" type="slidenum">
              <a:rPr lang="en-US" smtClean="0"/>
              <a:pPr/>
              <a:t>‹#›</a:t>
            </a:fld>
            <a:endParaRPr lang="en-US"/>
          </a:p>
        </p:txBody>
      </p:sp>
    </p:spTree>
    <p:extLst>
      <p:ext uri="{BB962C8B-B14F-4D97-AF65-F5344CB8AC3E}">
        <p14:creationId xmlns:p14="http://schemas.microsoft.com/office/powerpoint/2010/main" val="4105851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7311A6-6457-453B-AB13-258F55CBB6F1}" type="slidenum">
              <a:rPr lang="en-US" smtClean="0"/>
              <a:pPr/>
              <a:t>6</a:t>
            </a:fld>
            <a:endParaRPr lang="en-US"/>
          </a:p>
        </p:txBody>
      </p:sp>
    </p:spTree>
    <p:extLst>
      <p:ext uri="{BB962C8B-B14F-4D97-AF65-F5344CB8AC3E}">
        <p14:creationId xmlns:p14="http://schemas.microsoft.com/office/powerpoint/2010/main" val="1178465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7311A6-6457-453B-AB13-258F55CBB6F1}" type="slidenum">
              <a:rPr lang="en-US" smtClean="0"/>
              <a:pPr/>
              <a:t>7</a:t>
            </a:fld>
            <a:endParaRPr lang="en-US"/>
          </a:p>
        </p:txBody>
      </p:sp>
    </p:spTree>
    <p:extLst>
      <p:ext uri="{BB962C8B-B14F-4D97-AF65-F5344CB8AC3E}">
        <p14:creationId xmlns:p14="http://schemas.microsoft.com/office/powerpoint/2010/main" val="1578786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7311A6-6457-453B-AB13-258F55CBB6F1}" type="slidenum">
              <a:rPr lang="en-US" smtClean="0"/>
              <a:pPr/>
              <a:t>8</a:t>
            </a:fld>
            <a:endParaRPr lang="en-US"/>
          </a:p>
        </p:txBody>
      </p:sp>
    </p:spTree>
    <p:extLst>
      <p:ext uri="{BB962C8B-B14F-4D97-AF65-F5344CB8AC3E}">
        <p14:creationId xmlns:p14="http://schemas.microsoft.com/office/powerpoint/2010/main" val="1884566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7311A6-6457-453B-AB13-258F55CBB6F1}" type="slidenum">
              <a:rPr lang="en-US" smtClean="0"/>
              <a:pPr/>
              <a:t>9</a:t>
            </a:fld>
            <a:endParaRPr lang="en-US"/>
          </a:p>
        </p:txBody>
      </p:sp>
    </p:spTree>
    <p:extLst>
      <p:ext uri="{BB962C8B-B14F-4D97-AF65-F5344CB8AC3E}">
        <p14:creationId xmlns:p14="http://schemas.microsoft.com/office/powerpoint/2010/main" val="911579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7311A6-6457-453B-AB13-258F55CBB6F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4529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7311A6-6457-453B-AB13-258F55CBB6F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611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7311A6-6457-453B-AB13-258F55CBB6F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57631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7311A6-6457-453B-AB13-258F55CBB6F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03050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D5BB13E-C723-4273-BA99-ED04BABBF9B7}" type="datetimeFigureOut">
              <a:rPr lang="en-US" smtClean="0"/>
              <a:pPr/>
              <a:t>07-Oct-25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3AC1CE6-DE38-4A2A-8B9E-D9AE2CBEF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D5BB13E-C723-4273-BA99-ED04BABBF9B7}" type="datetimeFigureOut">
              <a:rPr lang="en-US" smtClean="0"/>
              <a:pPr/>
              <a:t>07-Oct-25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C1CE6-DE38-4A2A-8B9E-D9AE2CBEF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D5BB13E-C723-4273-BA99-ED04BABBF9B7}" type="datetimeFigureOut">
              <a:rPr lang="en-US" smtClean="0"/>
              <a:pPr/>
              <a:t>07-Oct-25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C1CE6-DE38-4A2A-8B9E-D9AE2CBEFCB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a:xfrm>
            <a:off x="3623733" y="6117336"/>
            <a:ext cx="3609438" cy="365125"/>
          </a:xfrm>
        </p:spPr>
        <p:txBody>
          <a:bodyPr/>
          <a:lstStyle/>
          <a:p>
            <a:endParaRPr lang="en-US">
              <a:solidFill>
                <a:srgbClr val="564B3C"/>
              </a:solidFill>
            </a:endParaRPr>
          </a:p>
        </p:txBody>
      </p:sp>
      <p:sp>
        <p:nvSpPr>
          <p:cNvPr id="6" name="Slide Number Placeholder 5"/>
          <p:cNvSpPr>
            <a:spLocks noGrp="1"/>
          </p:cNvSpPr>
          <p:nvPr>
            <p:ph type="sldNum" sz="quarter" idx="12"/>
          </p:nvPr>
        </p:nvSpPr>
        <p:spPr>
          <a:xfrm>
            <a:off x="8275320" y="6117336"/>
            <a:ext cx="411480" cy="365125"/>
          </a:xfrm>
        </p:spPr>
        <p:txBody>
          <a:bodyPr/>
          <a:lstStyle/>
          <a:p>
            <a:fld id="{B6F15528-21DE-4FAA-801E-634DDDAF4B2B}" type="slidenum">
              <a:rPr lang="en-US" smtClean="0">
                <a:solidFill>
                  <a:srgbClr val="93A299">
                    <a:lumMod val="50000"/>
                  </a:srgbClr>
                </a:solidFill>
              </a:rPr>
              <a:pPr/>
              <a:t>‹#›</a:t>
            </a:fld>
            <a:endParaRPr lang="en-US">
              <a:solidFill>
                <a:srgbClr val="93A299">
                  <a:lumMod val="50000"/>
                </a:srgbClr>
              </a:solidFill>
            </a:endParaRPr>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val="3726303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44329" y="6108173"/>
            <a:ext cx="857473" cy="365125"/>
          </a:xfrm>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a:xfrm>
            <a:off x="1972647" y="6108173"/>
            <a:ext cx="5314517" cy="365125"/>
          </a:xfrm>
        </p:spPr>
        <p:txBody>
          <a:bodyPr/>
          <a:lstStyle/>
          <a:p>
            <a:endParaRPr lang="en-US">
              <a:solidFill>
                <a:srgbClr val="564B3C"/>
              </a:solidFill>
            </a:endParaRPr>
          </a:p>
        </p:txBody>
      </p:sp>
      <p:sp>
        <p:nvSpPr>
          <p:cNvPr id="6" name="Slide Number Placeholder 5"/>
          <p:cNvSpPr>
            <a:spLocks noGrp="1"/>
          </p:cNvSpPr>
          <p:nvPr>
            <p:ph type="sldNum" sz="quarter" idx="12"/>
          </p:nvPr>
        </p:nvSpPr>
        <p:spPr>
          <a:xfrm>
            <a:off x="8258967" y="6108173"/>
            <a:ext cx="427833" cy="365125"/>
          </a:xfrm>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53112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a:xfrm>
            <a:off x="8273317" y="6116070"/>
            <a:ext cx="413483" cy="365125"/>
          </a:xfrm>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517990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009476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8" name="Footer Placeholder 7"/>
          <p:cNvSpPr>
            <a:spLocks noGrp="1"/>
          </p:cNvSpPr>
          <p:nvPr>
            <p:ph type="ftr" sz="quarter" idx="11"/>
          </p:nvPr>
        </p:nvSpPr>
        <p:spPr/>
        <p:txBody>
          <a:bodyPr/>
          <a:lstStyle/>
          <a:p>
            <a:endParaRPr lang="en-US">
              <a:solidFill>
                <a:srgbClr val="564B3C"/>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800695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4" name="Footer Placeholder 3"/>
          <p:cNvSpPr>
            <a:spLocks noGrp="1"/>
          </p:cNvSpPr>
          <p:nvPr>
            <p:ph type="ftr" sz="quarter" idx="11"/>
          </p:nvPr>
        </p:nvSpPr>
        <p:spPr/>
        <p:txBody>
          <a:bodyPr/>
          <a:lstStyle/>
          <a:p>
            <a:endParaRPr lang="en-US">
              <a:solidFill>
                <a:srgbClr val="564B3C"/>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3003166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3" name="Footer Placeholder 2"/>
          <p:cNvSpPr>
            <a:spLocks noGrp="1"/>
          </p:cNvSpPr>
          <p:nvPr>
            <p:ph type="ftr" sz="quarter" idx="11"/>
          </p:nvPr>
        </p:nvSpPr>
        <p:spPr/>
        <p:txBody>
          <a:bodyPr/>
          <a:lstStyle/>
          <a:p>
            <a:endParaRPr lang="en-US">
              <a:solidFill>
                <a:srgbClr val="564B3C"/>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245807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077928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D5BB13E-C723-4273-BA99-ED04BABBF9B7}" type="datetimeFigureOut">
              <a:rPr lang="en-US" smtClean="0"/>
              <a:pPr/>
              <a:t>07-Oct-25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C1CE6-DE38-4A2A-8B9E-D9AE2CBEFCB2}" type="slidenum">
              <a:rPr lang="en-US" smtClean="0"/>
              <a:pPr/>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7867097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6" name="Footer Placeholder 5"/>
          <p:cNvSpPr>
            <a:spLocks noGrp="1"/>
          </p:cNvSpPr>
          <p:nvPr>
            <p:ph type="ftr" sz="quarter" idx="11"/>
          </p:nvPr>
        </p:nvSpPr>
        <p:spPr/>
        <p:txBody>
          <a:bodyPr/>
          <a:lstStyle/>
          <a:p>
            <a:endParaRPr lang="en-US">
              <a:solidFill>
                <a:srgbClr val="564B3C"/>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9238357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522582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4828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18278726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757397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14063251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25335084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11"/>
          </p:nvPr>
        </p:nvSpPr>
        <p:spPr/>
        <p:txBody>
          <a:bodyPr/>
          <a:lstStyle/>
          <a:p>
            <a:endParaRPr lang="en-US">
              <a:solidFill>
                <a:srgbClr val="564B3C"/>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457134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9D5BB13E-C723-4273-BA99-ED04BABBF9B7}" type="datetimeFigureOut">
              <a:rPr lang="en-US" smtClean="0"/>
              <a:pPr/>
              <a:t>07-Oct-25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C1CE6-DE38-4A2A-8B9E-D9AE2CBEFCB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9D5BB13E-C723-4273-BA99-ED04BABBF9B7}" type="datetimeFigureOut">
              <a:rPr lang="en-US" smtClean="0"/>
              <a:pPr/>
              <a:t>07-Oct-25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AC1CE6-DE38-4A2A-8B9E-D9AE2CBEFCB2}" type="slidenum">
              <a:rPr lang="en-US" smtClean="0"/>
              <a:pPr/>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9D5BB13E-C723-4273-BA99-ED04BABBF9B7}" type="datetimeFigureOut">
              <a:rPr lang="en-US" smtClean="0"/>
              <a:pPr/>
              <a:t>07-Oct-25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AC1CE6-DE38-4A2A-8B9E-D9AE2CBEFCB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D5BB13E-C723-4273-BA99-ED04BABBF9B7}" type="datetimeFigureOut">
              <a:rPr lang="en-US" smtClean="0"/>
              <a:pPr/>
              <a:t>07-Oct-25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AC1CE6-DE38-4A2A-8B9E-D9AE2CBEFCB2}" type="slidenum">
              <a:rPr lang="en-US" smtClean="0"/>
              <a:pPr/>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5BB13E-C723-4273-BA99-ED04BABBF9B7}" type="datetimeFigureOut">
              <a:rPr lang="en-US" smtClean="0"/>
              <a:pPr/>
              <a:t>07-Oct-25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AC1CE6-DE38-4A2A-8B9E-D9AE2CBEF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9D5BB13E-C723-4273-BA99-ED04BABBF9B7}" type="datetimeFigureOut">
              <a:rPr lang="en-US" smtClean="0"/>
              <a:pPr/>
              <a:t>07-Oct-25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AC1CE6-DE38-4A2A-8B9E-D9AE2CBEFCB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D5BB13E-C723-4273-BA99-ED04BABBF9B7}" type="datetimeFigureOut">
              <a:rPr lang="en-US" smtClean="0"/>
              <a:pPr/>
              <a:t>07-Oct-25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3AC1CE6-DE38-4A2A-8B9E-D9AE2CBEFCB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D5BB13E-C723-4273-BA99-ED04BABBF9B7}" type="datetimeFigureOut">
              <a:rPr lang="en-US" smtClean="0"/>
              <a:pPr/>
              <a:t>07-Oct-25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3AC1CE6-DE38-4A2A-8B9E-D9AE2CBEFCB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D8BD707-D9CF-40AE-B4C6-C98DA3205C09}" type="datetimeFigureOut">
              <a:rPr lang="en-US" smtClean="0">
                <a:solidFill>
                  <a:srgbClr val="564B3C"/>
                </a:solidFill>
              </a:rPr>
              <a:pPr/>
              <a:t>07-Oct-25</a:t>
            </a:fld>
            <a:endParaRPr lang="en-US">
              <a:solidFill>
                <a:srgbClr val="564B3C"/>
              </a:solidFill>
            </a:endParaRPr>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solidFill>
                <a:srgbClr val="564B3C"/>
              </a:solidFill>
            </a:endParaRPr>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F15528-21DE-4FAA-801E-634DDDAF4B2B}" type="slidenum">
              <a:rPr lang="en-US" smtClean="0">
                <a:solidFill>
                  <a:srgbClr val="564B3C"/>
                </a:solidFill>
              </a:rPr>
              <a:pPr/>
              <a:t>‹#›</a:t>
            </a:fld>
            <a:endParaRPr lang="en-US">
              <a:solidFill>
                <a:srgbClr val="564B3C"/>
              </a:solidFill>
            </a:endParaRPr>
          </a:p>
        </p:txBody>
      </p:sp>
    </p:spTree>
    <p:extLst>
      <p:ext uri="{BB962C8B-B14F-4D97-AF65-F5344CB8AC3E}">
        <p14:creationId xmlns:p14="http://schemas.microsoft.com/office/powerpoint/2010/main" val="3652795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mailto:cfpmne.alb@mif.gov.me" TargetMode="Externa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8675" y="1143000"/>
            <a:ext cx="7467600" cy="3014472"/>
          </a:xfrm>
        </p:spPr>
        <p:txBody>
          <a:bodyPr>
            <a:normAutofit fontScale="90000"/>
          </a:bodyPr>
          <a:lstStyle/>
          <a:p>
            <a:pPr algn="ctr"/>
            <a:br>
              <a:rPr lang="sr-Latn-RS" sz="2400" b="1" dirty="0">
                <a:solidFill>
                  <a:schemeClr val="tx1"/>
                </a:solidFill>
                <a:effectLst/>
                <a:latin typeface="Cambria" pitchFamily="18" charset="0"/>
              </a:rPr>
            </a:br>
            <a:r>
              <a:rPr lang="en-US" sz="2400" dirty="0">
                <a:solidFill>
                  <a:schemeClr val="tx1"/>
                </a:solidFill>
                <a:effectLst/>
                <a:latin typeface="Cambria" panose="02040503050406030204" pitchFamily="18" charset="0"/>
                <a:ea typeface="Cambria" panose="02040503050406030204" pitchFamily="18" charset="0"/>
              </a:rPr>
              <a:t>Cross-Border Cooperation Programme </a:t>
            </a:r>
            <a:br>
              <a:rPr lang="en-US" sz="2400" dirty="0">
                <a:solidFill>
                  <a:schemeClr val="tx1"/>
                </a:solidFill>
                <a:effectLst/>
                <a:latin typeface="Cambria" panose="02040503050406030204" pitchFamily="18" charset="0"/>
                <a:ea typeface="Cambria" panose="02040503050406030204" pitchFamily="18" charset="0"/>
              </a:rPr>
            </a:br>
            <a:r>
              <a:rPr lang="en-US" sz="2400" dirty="0">
                <a:solidFill>
                  <a:schemeClr val="tx1"/>
                </a:solidFill>
                <a:effectLst/>
                <a:latin typeface="Cambria" panose="02040503050406030204" pitchFamily="18" charset="0"/>
                <a:ea typeface="Cambria" panose="02040503050406030204" pitchFamily="18" charset="0"/>
              </a:rPr>
              <a:t>Montenegro-</a:t>
            </a:r>
            <a:r>
              <a:rPr lang="sr-Latn-RS" sz="2400" dirty="0">
                <a:solidFill>
                  <a:schemeClr val="tx1"/>
                </a:solidFill>
                <a:effectLst/>
                <a:latin typeface="Cambria" panose="02040503050406030204" pitchFamily="18" charset="0"/>
                <a:ea typeface="Cambria" panose="02040503050406030204" pitchFamily="18" charset="0"/>
              </a:rPr>
              <a:t>Albania </a:t>
            </a:r>
            <a:r>
              <a:rPr lang="sr-Latn-ME" sz="2400" dirty="0">
                <a:solidFill>
                  <a:schemeClr val="tx1"/>
                </a:solidFill>
                <a:effectLst/>
                <a:latin typeface="Cambria" panose="02040503050406030204" pitchFamily="18" charset="0"/>
                <a:ea typeface="Cambria" panose="02040503050406030204" pitchFamily="18" charset="0"/>
              </a:rPr>
              <a:t> </a:t>
            </a:r>
            <a:r>
              <a:rPr lang="en-GB" sz="2400" dirty="0">
                <a:solidFill>
                  <a:schemeClr val="tx1"/>
                </a:solidFill>
                <a:effectLst/>
                <a:latin typeface="Cambria" panose="02040503050406030204" pitchFamily="18" charset="0"/>
                <a:ea typeface="Cambria" panose="02040503050406030204" pitchFamily="18" charset="0"/>
              </a:rPr>
              <a:t>20</a:t>
            </a:r>
            <a:r>
              <a:rPr lang="sr-Latn-RS" sz="2400" dirty="0">
                <a:solidFill>
                  <a:schemeClr val="tx1"/>
                </a:solidFill>
                <a:effectLst/>
                <a:latin typeface="Cambria" panose="02040503050406030204" pitchFamily="18" charset="0"/>
                <a:ea typeface="Cambria" panose="02040503050406030204" pitchFamily="18" charset="0"/>
              </a:rPr>
              <a:t>21</a:t>
            </a:r>
            <a:r>
              <a:rPr lang="en-GB" sz="2400" dirty="0">
                <a:solidFill>
                  <a:schemeClr val="tx1"/>
                </a:solidFill>
                <a:effectLst/>
                <a:latin typeface="Cambria" panose="02040503050406030204" pitchFamily="18" charset="0"/>
                <a:ea typeface="Cambria" panose="02040503050406030204" pitchFamily="18" charset="0"/>
              </a:rPr>
              <a:t>-202</a:t>
            </a:r>
            <a:r>
              <a:rPr lang="sr-Latn-RS" sz="2400" dirty="0">
                <a:solidFill>
                  <a:schemeClr val="tx1"/>
                </a:solidFill>
                <a:effectLst/>
                <a:latin typeface="Cambria" panose="02040503050406030204" pitchFamily="18" charset="0"/>
                <a:ea typeface="Cambria" panose="02040503050406030204" pitchFamily="18" charset="0"/>
              </a:rPr>
              <a:t>7</a:t>
            </a:r>
            <a:r>
              <a:rPr lang="en-GB" sz="2400" dirty="0">
                <a:solidFill>
                  <a:schemeClr val="tx1"/>
                </a:solidFill>
                <a:effectLst/>
                <a:latin typeface="Cambria" panose="02040503050406030204" pitchFamily="18" charset="0"/>
                <a:ea typeface="Cambria" panose="02040503050406030204" pitchFamily="18" charset="0"/>
              </a:rPr>
              <a:t> under the Instrument of Pre-</a:t>
            </a:r>
            <a:r>
              <a:rPr lang="en-US" sz="2400" dirty="0">
                <a:solidFill>
                  <a:schemeClr val="tx1"/>
                </a:solidFill>
                <a:effectLst/>
                <a:latin typeface="Cambria" panose="02040503050406030204" pitchFamily="18" charset="0"/>
                <a:ea typeface="Cambria" panose="02040503050406030204" pitchFamily="18" charset="0"/>
              </a:rPr>
              <a:t>Accession Assistance (IPA II</a:t>
            </a:r>
            <a:r>
              <a:rPr lang="sr-Latn-RS" sz="2400" dirty="0">
                <a:solidFill>
                  <a:schemeClr val="tx1"/>
                </a:solidFill>
                <a:effectLst/>
                <a:latin typeface="Cambria" panose="02040503050406030204" pitchFamily="18" charset="0"/>
                <a:ea typeface="Cambria" panose="02040503050406030204" pitchFamily="18" charset="0"/>
              </a:rPr>
              <a:t>I</a:t>
            </a:r>
            <a:r>
              <a:rPr lang="en-US" sz="2400" dirty="0">
                <a:solidFill>
                  <a:schemeClr val="tx1"/>
                </a:solidFill>
                <a:effectLst/>
                <a:latin typeface="Cambria" panose="02040503050406030204" pitchFamily="18" charset="0"/>
                <a:ea typeface="Cambria" panose="02040503050406030204" pitchFamily="18" charset="0"/>
              </a:rPr>
              <a:t>)</a:t>
            </a:r>
            <a:br>
              <a:rPr lang="en-US" sz="2400" b="1" dirty="0">
                <a:solidFill>
                  <a:schemeClr val="tx1"/>
                </a:solidFill>
                <a:effectLst/>
                <a:latin typeface="Cambria" panose="02040503050406030204" pitchFamily="18" charset="0"/>
                <a:ea typeface="Cambria" panose="02040503050406030204" pitchFamily="18" charset="0"/>
              </a:rPr>
            </a:br>
            <a:r>
              <a:rPr lang="sr-Latn-RS" sz="2400" b="1" dirty="0">
                <a:solidFill>
                  <a:schemeClr val="tx1"/>
                </a:solidFill>
                <a:effectLst/>
                <a:latin typeface="Cambria" panose="02040503050406030204" pitchFamily="18" charset="0"/>
                <a:ea typeface="Cambria" panose="02040503050406030204" pitchFamily="18" charset="0"/>
              </a:rPr>
              <a:t>1st </a:t>
            </a:r>
            <a:r>
              <a:rPr lang="en-US" sz="2400" b="1" dirty="0">
                <a:solidFill>
                  <a:schemeClr val="tx1"/>
                </a:solidFill>
                <a:effectLst/>
                <a:latin typeface="Cambria" panose="02040503050406030204" pitchFamily="18" charset="0"/>
                <a:ea typeface="Cambria" panose="02040503050406030204" pitchFamily="18" charset="0"/>
              </a:rPr>
              <a:t>Call for Proposals</a:t>
            </a:r>
            <a:br>
              <a:rPr lang="en-US" sz="2400" b="1" dirty="0">
                <a:solidFill>
                  <a:schemeClr val="tx1"/>
                </a:solidFill>
                <a:effectLst/>
                <a:latin typeface="Cambria" panose="02040503050406030204" pitchFamily="18" charset="0"/>
                <a:ea typeface="Cambria" panose="02040503050406030204" pitchFamily="18" charset="0"/>
              </a:rPr>
            </a:br>
            <a:br>
              <a:rPr lang="en-US" sz="2400" b="1" dirty="0">
                <a:solidFill>
                  <a:schemeClr val="tx1"/>
                </a:solidFill>
                <a:effectLst/>
                <a:latin typeface="Cambria" panose="02040503050406030204" pitchFamily="18" charset="0"/>
                <a:ea typeface="Cambria" panose="02040503050406030204" pitchFamily="18" charset="0"/>
              </a:rPr>
            </a:br>
            <a:r>
              <a:rPr lang="en-US" sz="2400" b="1" dirty="0">
                <a:solidFill>
                  <a:schemeClr val="tx1"/>
                </a:solidFill>
                <a:effectLst/>
                <a:latin typeface="Cambria" panose="02040503050406030204" pitchFamily="18" charset="0"/>
                <a:ea typeface="Cambria" panose="02040503050406030204" pitchFamily="18" charset="0"/>
              </a:rPr>
              <a:t>INFORMATION SESSION</a:t>
            </a:r>
            <a:br>
              <a:rPr lang="sr-Latn-ME" sz="2400" b="1" dirty="0">
                <a:solidFill>
                  <a:schemeClr val="tx1"/>
                </a:solidFill>
                <a:effectLst/>
                <a:latin typeface="Cambria" panose="02040503050406030204" pitchFamily="18" charset="0"/>
                <a:ea typeface="Cambria" panose="02040503050406030204" pitchFamily="18" charset="0"/>
              </a:rPr>
            </a:br>
            <a:br>
              <a:rPr lang="en-US" sz="2400" b="1" dirty="0">
                <a:solidFill>
                  <a:schemeClr val="tx1"/>
                </a:solidFill>
                <a:effectLst/>
                <a:latin typeface="Cambria" pitchFamily="18" charset="0"/>
              </a:rPr>
            </a:br>
            <a:endParaRPr lang="en-US" sz="2400" b="1" dirty="0">
              <a:solidFill>
                <a:schemeClr val="tx1"/>
              </a:solidFill>
              <a:effectLst/>
              <a:latin typeface="Cambria" pitchFamily="18" charset="0"/>
            </a:endParaRPr>
          </a:p>
        </p:txBody>
      </p:sp>
      <p:sp>
        <p:nvSpPr>
          <p:cNvPr id="3" name="Content Placeholder 2"/>
          <p:cNvSpPr>
            <a:spLocks noGrp="1"/>
          </p:cNvSpPr>
          <p:nvPr>
            <p:ph idx="1"/>
          </p:nvPr>
        </p:nvSpPr>
        <p:spPr>
          <a:xfrm>
            <a:off x="990600" y="2881257"/>
            <a:ext cx="7315200" cy="3976743"/>
          </a:xfrm>
        </p:spPr>
        <p:txBody>
          <a:bodyPr>
            <a:normAutofit lnSpcReduction="10000"/>
          </a:bodyPr>
          <a:lstStyle/>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endParaRPr kumimoji="0" lang="sr-Latn-R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r>
              <a:rPr kumimoji="0" lang="sr-Latn-R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Grant Application</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Package</a:t>
            </a:r>
            <a:endParaRPr kumimoji="0" lang="sr-Latn-R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r>
              <a:rPr kumimoji="0" lang="sr-Latn-ME"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Directorate for Finance, Contracting and Implementation of the EU Assisstance Funds (CFCU), Ministry of Finance of Montenegr</a:t>
            </a:r>
            <a:r>
              <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o</a:t>
            </a:r>
            <a:endParaRPr kumimoji="0" lang="sr-Latn-ME"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endParaRPr kumimoji="0" lang="sr-Latn-ME"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0" lvl="0" indent="0" algn="ctr" defTabSz="457200">
              <a:spcBef>
                <a:spcPct val="20000"/>
              </a:spcBef>
              <a:spcAft>
                <a:spcPts val="600"/>
              </a:spcAft>
              <a:buClr>
                <a:srgbClr val="30ACEC">
                  <a:lumMod val="75000"/>
                </a:srgbClr>
              </a:buClr>
              <a:buSzPct val="145000"/>
              <a:buNone/>
            </a:pPr>
            <a:r>
              <a:rPr lang="en-US" sz="2000" b="1" i="1" dirty="0">
                <a:solidFill>
                  <a:prstClr val="black"/>
                </a:solidFill>
                <a:latin typeface="Cambria" pitchFamily="18" charset="0"/>
              </a:rPr>
              <a:t>Disclaimer: </a:t>
            </a:r>
            <a:r>
              <a:rPr lang="en-US" sz="2000" i="1" dirty="0">
                <a:solidFill>
                  <a:prstClr val="black"/>
                </a:solidFill>
                <a:latin typeface="Cambria" pitchFamily="18" charset="0"/>
              </a:rPr>
              <a:t>The presentations are provided as information only. The application package and guidelines remain the official documents.</a:t>
            </a:r>
            <a:endParaRPr lang="en-GB" sz="2000" i="1" dirty="0">
              <a:solidFill>
                <a:prstClr val="black"/>
              </a:solidFill>
              <a:latin typeface="Cambria" pitchFamily="18" charset="0"/>
            </a:endParaRPr>
          </a:p>
          <a:p>
            <a:pPr marL="0" marR="0" lvl="0" indent="0" algn="ctr" defTabSz="457200" rtl="0" eaLnBrk="1" fontAlgn="auto" latinLnBrk="0" hangingPunct="1">
              <a:lnSpc>
                <a:spcPct val="100000"/>
              </a:lnSpc>
              <a:spcBef>
                <a:spcPct val="20000"/>
              </a:spcBef>
              <a:spcAft>
                <a:spcPts val="600"/>
              </a:spcAft>
              <a:buClr>
                <a:srgbClr val="30ACEC">
                  <a:lumMod val="75000"/>
                </a:srgbClr>
              </a:buClr>
              <a:buSzPct val="145000"/>
              <a:buFont typeface="Arial"/>
              <a:buNone/>
              <a:tabLst/>
              <a:defRPr/>
            </a:pPr>
            <a:endParaRPr kumimoji="0" lang="sr-Latn-ME"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 name="object 10">
            <a:extLst>
              <a:ext uri="{FF2B5EF4-FFF2-40B4-BE49-F238E27FC236}">
                <a16:creationId xmlns:a16="http://schemas.microsoft.com/office/drawing/2014/main" id="{FC55B140-8B04-1BE2-AC87-CCEA23C64F47}"/>
              </a:ext>
            </a:extLst>
          </p:cNvPr>
          <p:cNvSpPr/>
          <p:nvPr/>
        </p:nvSpPr>
        <p:spPr>
          <a:xfrm>
            <a:off x="990600" y="166721"/>
            <a:ext cx="1219200" cy="762000"/>
          </a:xfrm>
          <a:prstGeom prst="rect">
            <a:avLst/>
          </a:prstGeom>
          <a:blipFill>
            <a:blip r:embed="rId2" cstate="print"/>
            <a:stretch>
              <a:fillRect/>
            </a:stretch>
          </a:blipFill>
        </p:spPr>
        <p:txBody>
          <a:bodyPr wrap="square" lIns="0" tIns="0" rIns="0" bIns="0" rtlCol="0"/>
          <a:lstStyle/>
          <a:p>
            <a:endParaRPr/>
          </a:p>
        </p:txBody>
      </p:sp>
      <p:sp>
        <p:nvSpPr>
          <p:cNvPr id="5" name="object 11">
            <a:extLst>
              <a:ext uri="{FF2B5EF4-FFF2-40B4-BE49-F238E27FC236}">
                <a16:creationId xmlns:a16="http://schemas.microsoft.com/office/drawing/2014/main" id="{DAFD00B0-8BD8-29A2-42D4-611B3105C668}"/>
              </a:ext>
            </a:extLst>
          </p:cNvPr>
          <p:cNvSpPr/>
          <p:nvPr/>
        </p:nvSpPr>
        <p:spPr>
          <a:xfrm>
            <a:off x="3848100" y="14387"/>
            <a:ext cx="1600200" cy="900079"/>
          </a:xfrm>
          <a:prstGeom prst="rect">
            <a:avLst/>
          </a:prstGeom>
          <a:blipFill>
            <a:blip r:embed="rId3" cstate="print"/>
            <a:stretch>
              <a:fillRect/>
            </a:stretch>
          </a:blipFill>
        </p:spPr>
        <p:txBody>
          <a:bodyPr wrap="square" lIns="0" tIns="0" rIns="0" bIns="0" rtlCol="0"/>
          <a:lstStyle/>
          <a:p>
            <a:endParaRPr/>
          </a:p>
        </p:txBody>
      </p:sp>
      <p:pic>
        <p:nvPicPr>
          <p:cNvPr id="7" name="Picture 6">
            <a:extLst>
              <a:ext uri="{FF2B5EF4-FFF2-40B4-BE49-F238E27FC236}">
                <a16:creationId xmlns:a16="http://schemas.microsoft.com/office/drawing/2014/main" id="{580B853D-B888-4962-B280-1491857F4A5D}"/>
              </a:ext>
            </a:extLst>
          </p:cNvPr>
          <p:cNvPicPr>
            <a:picLocks noChangeAspect="1"/>
          </p:cNvPicPr>
          <p:nvPr/>
        </p:nvPicPr>
        <p:blipFill>
          <a:blip r:embed="rId4"/>
          <a:stretch>
            <a:fillRect/>
          </a:stretch>
        </p:blipFill>
        <p:spPr>
          <a:xfrm>
            <a:off x="7162800" y="264807"/>
            <a:ext cx="1219200" cy="771053"/>
          </a:xfrm>
          <a:prstGeom prst="rect">
            <a:avLst/>
          </a:prstGeom>
        </p:spPr>
      </p:pic>
    </p:spTree>
    <p:extLst>
      <p:ext uri="{BB962C8B-B14F-4D97-AF65-F5344CB8AC3E}">
        <p14:creationId xmlns:p14="http://schemas.microsoft.com/office/powerpoint/2010/main" val="459132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1475" y="1219200"/>
            <a:ext cx="8401050" cy="4879785"/>
          </a:xfrm>
        </p:spPr>
        <p:txBody>
          <a:bodyPr>
            <a:normAutofit lnSpcReduction="10000"/>
          </a:bodyPr>
          <a:lstStyle/>
          <a:p>
            <a:pPr marL="109728" indent="0">
              <a:spcBef>
                <a:spcPts val="600"/>
              </a:spcBef>
              <a:buNone/>
            </a:pP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ME" sz="2000" b="1" dirty="0">
                <a:solidFill>
                  <a:schemeClr val="tx1"/>
                </a:solidFill>
                <a:effectLst/>
                <a:latin typeface="Cambria" panose="02040503050406030204" pitchFamily="18" charset="0"/>
                <a:ea typeface="Cambria" panose="02040503050406030204" pitchFamily="18" charset="0"/>
              </a:rPr>
              <a:t>Documents to be submitted with the </a:t>
            </a:r>
            <a:r>
              <a:rPr lang="sr-Latn-ME" sz="2000" b="1" dirty="0">
                <a:solidFill>
                  <a:srgbClr val="FF0000"/>
                </a:solidFill>
                <a:effectLst/>
                <a:latin typeface="Cambria" panose="02040503050406030204" pitchFamily="18" charset="0"/>
                <a:ea typeface="Cambria" panose="02040503050406030204" pitchFamily="18" charset="0"/>
              </a:rPr>
              <a:t>Part B Full Application Form:</a:t>
            </a:r>
            <a:endParaRPr lang="sr-Latn-RS" sz="2000" b="1" dirty="0">
              <a:solidFill>
                <a:srgbClr val="FF0000"/>
              </a:solidFill>
              <a:latin typeface="Cambria" panose="02040503050406030204" pitchFamily="18" charset="0"/>
              <a:ea typeface="Cambria" panose="02040503050406030204" pitchFamily="18" charset="0"/>
            </a:endParaRPr>
          </a:p>
          <a:p>
            <a:pPr algn="just">
              <a:spcBef>
                <a:spcPts val="600"/>
              </a:spcBef>
            </a:pPr>
            <a:endParaRPr lang="sr-Latn-RS" sz="2000" b="1" dirty="0">
              <a:solidFill>
                <a:srgbClr val="FF0000"/>
              </a:solidFill>
              <a:latin typeface="Cambria" panose="02040503050406030204" pitchFamily="18" charset="0"/>
              <a:ea typeface="Cambria" panose="02040503050406030204" pitchFamily="18" charset="0"/>
            </a:endParaRPr>
          </a:p>
          <a:p>
            <a:pPr algn="just">
              <a:spcBef>
                <a:spcPts val="600"/>
              </a:spcBef>
            </a:pPr>
            <a:r>
              <a:rPr lang="en-US" sz="2000" b="1" dirty="0">
                <a:solidFill>
                  <a:srgbClr val="FF0000"/>
                </a:solidFill>
                <a:latin typeface="Cambria" panose="02040503050406030204" pitchFamily="18" charset="0"/>
                <a:ea typeface="Cambria" panose="02040503050406030204" pitchFamily="18" charset="0"/>
              </a:rPr>
              <a:t>Annex </a:t>
            </a:r>
            <a:r>
              <a:rPr lang="sr-Latn-RS" sz="2000" b="1" dirty="0">
                <a:solidFill>
                  <a:srgbClr val="FF0000"/>
                </a:solidFill>
                <a:latin typeface="Cambria" panose="02040503050406030204" pitchFamily="18" charset="0"/>
                <a:ea typeface="Cambria" panose="02040503050406030204" pitchFamily="18" charset="0"/>
              </a:rPr>
              <a:t>B</a:t>
            </a:r>
            <a:r>
              <a:rPr lang="sr-Latn-ME" sz="2000" b="1" dirty="0">
                <a:solidFill>
                  <a:srgbClr val="FF0000"/>
                </a:solidFill>
                <a:latin typeface="Cambria" panose="02040503050406030204" pitchFamily="18" charset="0"/>
                <a:ea typeface="Cambria" panose="02040503050406030204" pitchFamily="18" charset="0"/>
              </a:rPr>
              <a:t> </a:t>
            </a:r>
            <a:r>
              <a:rPr lang="sr-Latn-ME"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Budget, amount requested from the contracting authority and other expected sources of funding</a:t>
            </a:r>
            <a:r>
              <a:rPr lang="sr-Latn-RS" sz="2000" dirty="0">
                <a:latin typeface="Cambria" panose="02040503050406030204" pitchFamily="18" charset="0"/>
                <a:ea typeface="Cambria" panose="02040503050406030204" pitchFamily="18" charset="0"/>
              </a:rPr>
              <a:t> </a:t>
            </a: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ME" sz="2000" b="1" dirty="0">
                <a:latin typeface="Cambria" panose="02040503050406030204" pitchFamily="18" charset="0"/>
                <a:ea typeface="Cambria" panose="02040503050406030204" pitchFamily="18" charset="0"/>
                <a:sym typeface="Wingdings 3" panose="05040102010807070707" pitchFamily="18" charset="2"/>
              </a:rPr>
              <a:t>next presentation</a:t>
            </a:r>
            <a:endParaRPr lang="sr-Latn-RS" sz="2000" dirty="0">
              <a:latin typeface="Cambria" panose="02040503050406030204" pitchFamily="18" charset="0"/>
              <a:ea typeface="Cambria" panose="02040503050406030204" pitchFamily="18" charset="0"/>
            </a:endParaRPr>
          </a:p>
          <a:p>
            <a:pPr algn="just">
              <a:spcBef>
                <a:spcPts val="600"/>
              </a:spcBef>
            </a:pPr>
            <a:r>
              <a:rPr lang="en-GB" sz="2000" b="1" dirty="0">
                <a:solidFill>
                  <a:srgbClr val="FF0000"/>
                </a:solidFill>
                <a:latin typeface="Cambria" panose="02040503050406030204" pitchFamily="18" charset="0"/>
                <a:ea typeface="Cambria" panose="02040503050406030204" pitchFamily="18" charset="0"/>
              </a:rPr>
              <a:t>Annex </a:t>
            </a:r>
            <a:r>
              <a:rPr lang="sr-Latn-RS" sz="2000" b="1" dirty="0">
                <a:solidFill>
                  <a:srgbClr val="FF0000"/>
                </a:solidFill>
                <a:latin typeface="Cambria" panose="02040503050406030204" pitchFamily="18" charset="0"/>
                <a:ea typeface="Cambria" panose="02040503050406030204" pitchFamily="18" charset="0"/>
              </a:rPr>
              <a:t>C</a:t>
            </a:r>
            <a:r>
              <a:rPr lang="en-GB" sz="2000" b="1" dirty="0">
                <a:solidFill>
                  <a:srgbClr val="FF0000"/>
                </a:solidFill>
                <a:latin typeface="Cambria" panose="02040503050406030204" pitchFamily="18" charset="0"/>
                <a:ea typeface="Cambria" panose="02040503050406030204" pitchFamily="18" charset="0"/>
              </a:rPr>
              <a:t> </a:t>
            </a:r>
            <a:r>
              <a:rPr lang="sr-Latn-ME" sz="2000" dirty="0">
                <a:latin typeface="Cambria" panose="02040503050406030204" pitchFamily="18" charset="0"/>
                <a:ea typeface="Cambria" panose="02040503050406030204" pitchFamily="18" charset="0"/>
              </a:rPr>
              <a:t>– Logical framework that gives intervention logic: </a:t>
            </a:r>
            <a:endParaRPr lang="sr-Latn-RS" sz="2000" u="sng" dirty="0">
              <a:latin typeface="Cambria" panose="02040503050406030204" pitchFamily="18" charset="0"/>
              <a:ea typeface="Cambria" panose="02040503050406030204" pitchFamily="18" charset="0"/>
            </a:endParaRPr>
          </a:p>
          <a:p>
            <a:pPr lvl="1"/>
            <a:r>
              <a:rPr lang="en-US" sz="2000" dirty="0">
                <a:latin typeface="Cambria" panose="02040503050406030204" pitchFamily="18" charset="0"/>
                <a:ea typeface="Cambria" panose="02040503050406030204" pitchFamily="18" charset="0"/>
              </a:rPr>
              <a:t>Overall objective</a:t>
            </a:r>
            <a:r>
              <a:rPr lang="sr-Latn-RS" sz="2000" dirty="0">
                <a:latin typeface="Cambria" panose="02040503050406030204" pitchFamily="18" charset="0"/>
                <a:ea typeface="Cambria" panose="02040503050406030204" pitchFamily="18" charset="0"/>
              </a:rPr>
              <a:t>/I</a:t>
            </a:r>
            <a:r>
              <a:rPr lang="en-US" sz="2000" dirty="0" err="1">
                <a:latin typeface="Cambria" panose="02040503050406030204" pitchFamily="18" charset="0"/>
                <a:ea typeface="Cambria" panose="02040503050406030204" pitchFamily="18" charset="0"/>
              </a:rPr>
              <a:t>mpact</a:t>
            </a:r>
            <a:endParaRPr lang="en-US" sz="2000" dirty="0">
              <a:latin typeface="Cambria" panose="02040503050406030204" pitchFamily="18" charset="0"/>
              <a:ea typeface="Cambria" panose="02040503050406030204" pitchFamily="18" charset="0"/>
            </a:endParaRPr>
          </a:p>
          <a:p>
            <a:pPr lvl="1"/>
            <a:r>
              <a:rPr lang="en-US" sz="2000" dirty="0">
                <a:latin typeface="Cambria" panose="02040503050406030204" pitchFamily="18" charset="0"/>
                <a:ea typeface="Cambria" panose="02040503050406030204" pitchFamily="18" charset="0"/>
              </a:rPr>
              <a:t>Specific objective(s)</a:t>
            </a:r>
            <a:r>
              <a:rPr lang="sr-Latn-RS" sz="2000" dirty="0">
                <a:latin typeface="Cambria" panose="02040503050406030204" pitchFamily="18" charset="0"/>
                <a:ea typeface="Cambria" panose="02040503050406030204" pitchFamily="18" charset="0"/>
              </a:rPr>
              <a:t>/O</a:t>
            </a:r>
            <a:r>
              <a:rPr lang="en-US" sz="2000" dirty="0" err="1">
                <a:latin typeface="Cambria" panose="02040503050406030204" pitchFamily="18" charset="0"/>
                <a:ea typeface="Cambria" panose="02040503050406030204" pitchFamily="18" charset="0"/>
              </a:rPr>
              <a:t>utcome</a:t>
            </a:r>
            <a:r>
              <a:rPr lang="en-US" sz="2000" dirty="0">
                <a:latin typeface="Cambria" panose="02040503050406030204" pitchFamily="18" charset="0"/>
                <a:ea typeface="Cambria" panose="02040503050406030204" pitchFamily="18" charset="0"/>
              </a:rPr>
              <a:t>(s)</a:t>
            </a:r>
          </a:p>
          <a:p>
            <a:pPr lvl="1"/>
            <a:r>
              <a:rPr lang="en-US" sz="2000" dirty="0">
                <a:latin typeface="Cambria" panose="02040503050406030204" pitchFamily="18" charset="0"/>
                <a:ea typeface="Cambria" panose="02040503050406030204" pitchFamily="18" charset="0"/>
              </a:rPr>
              <a:t>Outputs</a:t>
            </a:r>
          </a:p>
          <a:p>
            <a:pPr lvl="1"/>
            <a:r>
              <a:rPr lang="en-US" sz="2000" dirty="0">
                <a:latin typeface="Cambria" panose="02040503050406030204" pitchFamily="18" charset="0"/>
                <a:ea typeface="Cambria" panose="02040503050406030204" pitchFamily="18" charset="0"/>
              </a:rPr>
              <a:t>Activities</a:t>
            </a:r>
          </a:p>
          <a:p>
            <a:pPr lvl="1"/>
            <a:r>
              <a:rPr lang="en-US" sz="2000" b="1" dirty="0">
                <a:latin typeface="Cambria" panose="02040503050406030204" pitchFamily="18" charset="0"/>
                <a:ea typeface="Cambria" panose="02040503050406030204" pitchFamily="18" charset="0"/>
              </a:rPr>
              <a:t>Indicators </a:t>
            </a: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RS" sz="2000" dirty="0">
                <a:latin typeface="Cambria" panose="02040503050406030204" pitchFamily="18" charset="0"/>
                <a:ea typeface="Cambria" panose="02040503050406030204" pitchFamily="18" charset="0"/>
              </a:rPr>
              <a:t>please see </a:t>
            </a:r>
            <a:r>
              <a:rPr lang="sr-Latn-RS" sz="2000" b="1" dirty="0">
                <a:solidFill>
                  <a:srgbClr val="FF0000"/>
                </a:solidFill>
                <a:latin typeface="Cambria" panose="02040503050406030204" pitchFamily="18" charset="0"/>
                <a:ea typeface="Cambria" panose="02040503050406030204" pitchFamily="18" charset="0"/>
              </a:rPr>
              <a:t>Annex M</a:t>
            </a:r>
            <a:r>
              <a:rPr lang="sr-Latn-RS" sz="2000" dirty="0">
                <a:latin typeface="Cambria" panose="02040503050406030204" pitchFamily="18" charset="0"/>
                <a:ea typeface="Cambria" panose="02040503050406030204" pitchFamily="18" charset="0"/>
              </a:rPr>
              <a:t> with CBC indicators</a:t>
            </a:r>
            <a:endParaRPr lang="en-US" sz="2000" b="1" dirty="0">
              <a:latin typeface="Cambria" panose="02040503050406030204" pitchFamily="18" charset="0"/>
              <a:ea typeface="Cambria" panose="02040503050406030204" pitchFamily="18" charset="0"/>
            </a:endParaRPr>
          </a:p>
          <a:p>
            <a:pPr lvl="1"/>
            <a:r>
              <a:rPr lang="en-US" sz="2000" dirty="0">
                <a:latin typeface="Cambria" panose="02040503050406030204" pitchFamily="18" charset="0"/>
                <a:ea typeface="Cambria" panose="02040503050406030204" pitchFamily="18" charset="0"/>
              </a:rPr>
              <a:t>Sources and means of verification</a:t>
            </a:r>
            <a:r>
              <a:rPr lang="sr-Latn-RS" sz="2000" dirty="0">
                <a:latin typeface="Cambria" panose="02040503050406030204" pitchFamily="18" charset="0"/>
                <a:ea typeface="Cambria" panose="02040503050406030204" pitchFamily="18" charset="0"/>
              </a:rPr>
              <a:t> of indicators’ target values</a:t>
            </a:r>
            <a:endParaRPr lang="en-US" sz="2000" dirty="0">
              <a:latin typeface="Cambria" panose="02040503050406030204" pitchFamily="18" charset="0"/>
              <a:ea typeface="Cambria" panose="02040503050406030204" pitchFamily="18" charset="0"/>
            </a:endParaRPr>
          </a:p>
          <a:p>
            <a:pPr lvl="1"/>
            <a:r>
              <a:rPr lang="en-US" sz="2000" dirty="0">
                <a:latin typeface="Cambria" panose="02040503050406030204" pitchFamily="18" charset="0"/>
                <a:ea typeface="Cambria" panose="02040503050406030204" pitchFamily="18" charset="0"/>
              </a:rPr>
              <a:t>Assumptions</a:t>
            </a:r>
            <a:endParaRPr lang="sr-Latn-RS" sz="2000" dirty="0">
              <a:latin typeface="Cambria" panose="02040503050406030204" pitchFamily="18" charset="0"/>
              <a:ea typeface="Cambria" panose="02040503050406030204" pitchFamily="18" charset="0"/>
            </a:endParaRPr>
          </a:p>
          <a:p>
            <a:pPr lvl="1"/>
            <a:endParaRPr lang="sr-Latn-RS" sz="2000" dirty="0">
              <a:latin typeface="Cambria" panose="02040503050406030204" pitchFamily="18" charset="0"/>
              <a:ea typeface="Cambria" panose="02040503050406030204" pitchFamily="18" charset="0"/>
            </a:endParaRPr>
          </a:p>
          <a:p>
            <a:pPr marL="393192" lvl="1" indent="0">
              <a:buNone/>
            </a:pPr>
            <a:r>
              <a:rPr lang="sr-Latn-RS" sz="2000" b="1" i="1" dirty="0">
                <a:solidFill>
                  <a:srgbClr val="FF0000"/>
                </a:solidFill>
                <a:latin typeface="Cambria" panose="02040503050406030204" pitchFamily="18" charset="0"/>
                <a:ea typeface="Cambria" panose="02040503050406030204" pitchFamily="18" charset="0"/>
              </a:rPr>
              <a:t>!Please note </a:t>
            </a:r>
            <a:r>
              <a:rPr lang="sr-Latn-RS" sz="2000" i="1" dirty="0">
                <a:latin typeface="Cambria" panose="02040503050406030204" pitchFamily="18" charset="0"/>
                <a:ea typeface="Cambria" panose="02040503050406030204" pitchFamily="18" charset="0"/>
              </a:rPr>
              <a:t>that </a:t>
            </a:r>
            <a:r>
              <a:rPr lang="sr-Latn-RS" sz="2000" b="1" i="1" dirty="0">
                <a:latin typeface="Cambria" panose="02040503050406030204" pitchFamily="18" charset="0"/>
                <a:ea typeface="Cambria" panose="02040503050406030204" pitchFamily="18" charset="0"/>
              </a:rPr>
              <a:t>Annex C</a:t>
            </a:r>
            <a:r>
              <a:rPr lang="sr-Latn-RS" sz="2000" i="1" dirty="0">
                <a:latin typeface="Cambria" panose="02040503050406030204" pitchFamily="18" charset="0"/>
                <a:ea typeface="Cambria" panose="02040503050406030204" pitchFamily="18" charset="0"/>
              </a:rPr>
              <a:t> needs to be </a:t>
            </a:r>
            <a:r>
              <a:rPr lang="sr-Latn-RS" sz="2000" b="1" i="1" dirty="0">
                <a:latin typeface="Cambria" panose="02040503050406030204" pitchFamily="18" charset="0"/>
                <a:ea typeface="Cambria" panose="02040503050406030204" pitchFamily="18" charset="0"/>
              </a:rPr>
              <a:t>coherent</a:t>
            </a:r>
            <a:r>
              <a:rPr lang="sr-Latn-RS" sz="2000" i="1" dirty="0">
                <a:latin typeface="Cambria" panose="02040503050406030204" pitchFamily="18" charset="0"/>
                <a:ea typeface="Cambria" panose="02040503050406030204" pitchFamily="18" charset="0"/>
              </a:rPr>
              <a:t> with the </a:t>
            </a:r>
            <a:r>
              <a:rPr lang="sr-Latn-RS" sz="2000" b="1" i="1" dirty="0">
                <a:latin typeface="Cambria" panose="02040503050406030204" pitchFamily="18" charset="0"/>
                <a:ea typeface="Cambria" panose="02040503050406030204" pitchFamily="18" charset="0"/>
              </a:rPr>
              <a:t>DoA in Part B</a:t>
            </a:r>
            <a:r>
              <a:rPr lang="sr-Latn-RS" sz="2000" i="1" dirty="0">
                <a:latin typeface="Cambria" panose="02040503050406030204" pitchFamily="18" charset="0"/>
                <a:ea typeface="Cambria" panose="02040503050406030204" pitchFamily="18" charset="0"/>
              </a:rPr>
              <a:t>.</a:t>
            </a:r>
            <a:r>
              <a:rPr lang="en-US" sz="2000" i="1" dirty="0">
                <a:latin typeface="Cambria" panose="02040503050406030204" pitchFamily="18" charset="0"/>
                <a:ea typeface="Cambria" panose="02040503050406030204" pitchFamily="18" charset="0"/>
              </a:rPr>
              <a:t> </a:t>
            </a:r>
          </a:p>
        </p:txBody>
      </p:sp>
      <p:sp>
        <p:nvSpPr>
          <p:cNvPr id="3" name="Title 2"/>
          <p:cNvSpPr>
            <a:spLocks noGrp="1"/>
          </p:cNvSpPr>
          <p:nvPr>
            <p:ph type="title"/>
          </p:nvPr>
        </p:nvSpPr>
        <p:spPr>
          <a:xfrm>
            <a:off x="609600" y="228600"/>
            <a:ext cx="7981950" cy="685800"/>
          </a:xfrm>
        </p:spPr>
        <p:txBody>
          <a:bodyPr>
            <a:normAutofit fontScale="90000"/>
          </a:bodyPr>
          <a:lstStyle/>
          <a:p>
            <a:pPr algn="ctr"/>
            <a:br>
              <a:rPr lang="sr-Latn-ME" sz="2700" dirty="0">
                <a:solidFill>
                  <a:schemeClr val="tx1">
                    <a:lumMod val="95000"/>
                    <a:lumOff val="5000"/>
                  </a:schemeClr>
                </a:solidFill>
                <a:effectLst/>
                <a:latin typeface="Cambria" panose="02040503050406030204" pitchFamily="18" charset="0"/>
                <a:ea typeface="Cambria" panose="02040503050406030204" pitchFamily="18" charset="0"/>
              </a:rPr>
            </a:br>
            <a:r>
              <a:rPr lang="en-US" sz="2700" dirty="0">
                <a:solidFill>
                  <a:srgbClr val="FF0000"/>
                </a:solidFill>
                <a:latin typeface="Cambria" panose="02040503050406030204" pitchFamily="18" charset="0"/>
                <a:ea typeface="Cambria" panose="02040503050406030204" pitchFamily="18" charset="0"/>
              </a:rPr>
              <a:t>STEP 2: </a:t>
            </a:r>
            <a:r>
              <a:rPr lang="en-US" sz="2700" dirty="0">
                <a:solidFill>
                  <a:schemeClr val="tx1"/>
                </a:solidFill>
                <a:latin typeface="Cambria" panose="02040503050406030204" pitchFamily="18" charset="0"/>
                <a:ea typeface="Cambria" panose="02040503050406030204" pitchFamily="18" charset="0"/>
              </a:rPr>
              <a:t>FULL APPLICATION</a:t>
            </a:r>
            <a:br>
              <a:rPr lang="sr-Latn-RS" sz="2800" dirty="0">
                <a:solidFill>
                  <a:schemeClr val="tx1"/>
                </a:solidFill>
                <a:latin typeface="Cambria" panose="02040503050406030204" pitchFamily="18" charset="0"/>
                <a:ea typeface="Cambria" panose="02040503050406030204" pitchFamily="18" charset="0"/>
              </a:rPr>
            </a:br>
            <a:endParaRPr lang="en-US" sz="3200" dirty="0">
              <a:solidFill>
                <a:schemeClr val="tx1"/>
              </a:solidFill>
              <a:latin typeface="Cambria" panose="02040503050406030204" pitchFamily="18" charset="0"/>
              <a:ea typeface="Cambria" panose="02040503050406030204" pitchFamily="18" charset="0"/>
            </a:endParaRPr>
          </a:p>
        </p:txBody>
      </p:sp>
      <p:pic>
        <p:nvPicPr>
          <p:cNvPr id="4" name="Picture 3">
            <a:extLst>
              <a:ext uri="{FF2B5EF4-FFF2-40B4-BE49-F238E27FC236}">
                <a16:creationId xmlns:a16="http://schemas.microsoft.com/office/drawing/2014/main" id="{1D74F165-33A7-D203-6CF5-142190992675}"/>
              </a:ext>
            </a:extLst>
          </p:cNvPr>
          <p:cNvPicPr>
            <a:picLocks noChangeAspect="1"/>
          </p:cNvPicPr>
          <p:nvPr/>
        </p:nvPicPr>
        <p:blipFill>
          <a:blip r:embed="rId3"/>
          <a:stretch>
            <a:fillRect/>
          </a:stretch>
        </p:blipFill>
        <p:spPr>
          <a:xfrm>
            <a:off x="76200" y="5181600"/>
            <a:ext cx="777967" cy="609600"/>
          </a:xfrm>
          <a:prstGeom prst="rect">
            <a:avLst/>
          </a:prstGeom>
        </p:spPr>
      </p:pic>
    </p:spTree>
    <p:extLst>
      <p:ext uri="{BB962C8B-B14F-4D97-AF65-F5344CB8AC3E}">
        <p14:creationId xmlns:p14="http://schemas.microsoft.com/office/powerpoint/2010/main" val="268928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1475" y="1219200"/>
            <a:ext cx="8401050" cy="4879785"/>
          </a:xfrm>
        </p:spPr>
        <p:txBody>
          <a:bodyPr>
            <a:normAutofit/>
          </a:bodyPr>
          <a:lstStyle/>
          <a:p>
            <a:pPr marL="109728" indent="0">
              <a:spcBef>
                <a:spcPts val="600"/>
              </a:spcBef>
              <a:buNone/>
            </a:pP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ME" sz="2000" b="1" dirty="0">
                <a:solidFill>
                  <a:schemeClr val="tx1"/>
                </a:solidFill>
                <a:effectLst/>
                <a:latin typeface="Cambria" panose="02040503050406030204" pitchFamily="18" charset="0"/>
                <a:ea typeface="Cambria" panose="02040503050406030204" pitchFamily="18" charset="0"/>
              </a:rPr>
              <a:t>Documents to be submitted with the </a:t>
            </a:r>
            <a:r>
              <a:rPr lang="sr-Latn-ME" sz="2000" b="1" dirty="0">
                <a:solidFill>
                  <a:srgbClr val="FF0000"/>
                </a:solidFill>
                <a:effectLst/>
                <a:latin typeface="Cambria" panose="02040503050406030204" pitchFamily="18" charset="0"/>
                <a:ea typeface="Cambria" panose="02040503050406030204" pitchFamily="18" charset="0"/>
              </a:rPr>
              <a:t>Part B Full Application Form:</a:t>
            </a:r>
            <a:endParaRPr lang="sr-Latn-RS" sz="2000" b="1" dirty="0">
              <a:solidFill>
                <a:srgbClr val="FF0000"/>
              </a:solidFill>
              <a:latin typeface="Cambria" panose="02040503050406030204" pitchFamily="18" charset="0"/>
              <a:ea typeface="Cambria" panose="02040503050406030204" pitchFamily="18" charset="0"/>
            </a:endParaRPr>
          </a:p>
          <a:p>
            <a:pPr algn="just">
              <a:spcBef>
                <a:spcPts val="600"/>
              </a:spcBef>
            </a:pPr>
            <a:endParaRPr lang="sr-Latn-RS" sz="2000" b="1" dirty="0">
              <a:solidFill>
                <a:srgbClr val="FF0000"/>
              </a:solidFill>
              <a:latin typeface="Cambria" panose="02040503050406030204" pitchFamily="18" charset="0"/>
              <a:ea typeface="Cambria" panose="02040503050406030204" pitchFamily="18" charset="0"/>
            </a:endParaRPr>
          </a:p>
          <a:p>
            <a:pPr algn="just">
              <a:spcBef>
                <a:spcPts val="600"/>
              </a:spcBef>
            </a:pPr>
            <a:r>
              <a:rPr lang="en-US" sz="2000" b="1" dirty="0">
                <a:solidFill>
                  <a:srgbClr val="FF0000"/>
                </a:solidFill>
                <a:latin typeface="Cambria" panose="02040503050406030204" pitchFamily="18" charset="0"/>
                <a:ea typeface="Cambria" panose="02040503050406030204" pitchFamily="18" charset="0"/>
              </a:rPr>
              <a:t>Annex F</a:t>
            </a:r>
            <a:r>
              <a:rPr lang="sr-Latn-ME" sz="2000" b="1" dirty="0">
                <a:solidFill>
                  <a:srgbClr val="FF0000"/>
                </a:solidFill>
                <a:latin typeface="Cambria" panose="02040503050406030204" pitchFamily="18" charset="0"/>
                <a:ea typeface="Cambria" panose="02040503050406030204" pitchFamily="18" charset="0"/>
              </a:rPr>
              <a:t> </a:t>
            </a:r>
            <a:r>
              <a:rPr lang="sr-Latn-ME" sz="2000" dirty="0">
                <a:latin typeface="Cambria" panose="02040503050406030204" pitchFamily="18" charset="0"/>
                <a:ea typeface="Cambria" panose="02040503050406030204" pitchFamily="18" charset="0"/>
              </a:rPr>
              <a:t>– offline PADOR registration form </a:t>
            </a:r>
            <a:r>
              <a:rPr lang="en-US" sz="2000" dirty="0">
                <a:latin typeface="Cambria" panose="02040503050406030204" pitchFamily="18" charset="0"/>
                <a:ea typeface="Cambria" panose="02040503050406030204" pitchFamily="18" charset="0"/>
              </a:rPr>
              <a:t>  for the lead applicant, each co-applicant (if any) and each affiliated entity</a:t>
            </a:r>
            <a:r>
              <a:rPr lang="sr-Latn-RS"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(if any)</a:t>
            </a:r>
            <a:endParaRPr lang="sr-Latn-ME" sz="2000" dirty="0">
              <a:latin typeface="Cambria" panose="02040503050406030204" pitchFamily="18" charset="0"/>
              <a:ea typeface="Cambria" panose="02040503050406030204" pitchFamily="18" charset="0"/>
            </a:endParaRPr>
          </a:p>
          <a:p>
            <a:pPr algn="just">
              <a:spcBef>
                <a:spcPts val="600"/>
              </a:spcBef>
            </a:pPr>
            <a:r>
              <a:rPr lang="en-GB" sz="2000" b="1" u="sng" dirty="0">
                <a:latin typeface="Cambria" panose="02040503050406030204" pitchFamily="18" charset="0"/>
                <a:ea typeface="Cambria" panose="02040503050406030204" pitchFamily="18" charset="0"/>
              </a:rPr>
              <a:t>Statutes </a:t>
            </a:r>
            <a:r>
              <a:rPr lang="en-GB" sz="2000" b="1" dirty="0">
                <a:latin typeface="Cambria" panose="02040503050406030204" pitchFamily="18" charset="0"/>
                <a:ea typeface="Cambria" panose="02040503050406030204" pitchFamily="18" charset="0"/>
              </a:rPr>
              <a:t>or articles of association </a:t>
            </a:r>
            <a:r>
              <a:rPr lang="en-GB" sz="2000" dirty="0">
                <a:latin typeface="Cambria" panose="02040503050406030204" pitchFamily="18" charset="0"/>
                <a:ea typeface="Cambria" panose="02040503050406030204" pitchFamily="18" charset="0"/>
              </a:rPr>
              <a:t>of the lead applicant, of each co-applicant and (if any) of each affiliated entity</a:t>
            </a:r>
            <a:r>
              <a:rPr lang="sr-Latn-ME" sz="2000" dirty="0">
                <a:latin typeface="Cambria" panose="02040503050406030204" pitchFamily="18" charset="0"/>
                <a:ea typeface="Cambria" panose="02040503050406030204" pitchFamily="18" charset="0"/>
              </a:rPr>
              <a:t> </a:t>
            </a:r>
            <a:r>
              <a:rPr lang="en-GB" sz="2000" dirty="0">
                <a:latin typeface="Cambria" panose="02040503050406030204" pitchFamily="18" charset="0"/>
                <a:ea typeface="Cambria" panose="02040503050406030204" pitchFamily="18" charset="0"/>
              </a:rPr>
              <a:t>(if any) </a:t>
            </a:r>
            <a:endParaRPr lang="sr-Latn-ME" sz="2000" dirty="0">
              <a:latin typeface="Cambria" panose="02040503050406030204" pitchFamily="18" charset="0"/>
              <a:ea typeface="Cambria" panose="02040503050406030204" pitchFamily="18" charset="0"/>
            </a:endParaRPr>
          </a:p>
          <a:p>
            <a:pPr algn="just">
              <a:spcBef>
                <a:spcPts val="600"/>
              </a:spcBef>
            </a:pPr>
            <a:r>
              <a:rPr lang="en-GB" sz="2000" b="1" dirty="0">
                <a:solidFill>
                  <a:srgbClr val="FF0000"/>
                </a:solidFill>
                <a:latin typeface="Cambria" panose="02040503050406030204" pitchFamily="18" charset="0"/>
                <a:ea typeface="Cambria" panose="02040503050406030204" pitchFamily="18" charset="0"/>
              </a:rPr>
              <a:t>Annex D </a:t>
            </a:r>
            <a:r>
              <a:rPr lang="sr-Latn-ME" sz="2000" dirty="0">
                <a:latin typeface="Cambria" panose="02040503050406030204" pitchFamily="18" charset="0"/>
                <a:ea typeface="Cambria" panose="02040503050406030204" pitchFamily="18" charset="0"/>
              </a:rPr>
              <a:t>– </a:t>
            </a:r>
            <a:r>
              <a:rPr lang="sr-Latn-ME" sz="2000" b="1" dirty="0">
                <a:latin typeface="Cambria" panose="02040503050406030204" pitchFamily="18" charset="0"/>
                <a:ea typeface="Cambria" panose="02040503050406030204" pitchFamily="18" charset="0"/>
              </a:rPr>
              <a:t>Identification </a:t>
            </a:r>
            <a:r>
              <a:rPr lang="en-GB" sz="2000" b="1" dirty="0">
                <a:latin typeface="Cambria" panose="02040503050406030204" pitchFamily="18" charset="0"/>
                <a:ea typeface="Cambria" panose="02040503050406030204" pitchFamily="18" charset="0"/>
              </a:rPr>
              <a:t>form</a:t>
            </a:r>
            <a:endParaRPr lang="sr-Latn-ME" sz="2000" b="1" dirty="0">
              <a:latin typeface="Cambria" panose="02040503050406030204" pitchFamily="18" charset="0"/>
              <a:ea typeface="Cambria" panose="02040503050406030204" pitchFamily="18" charset="0"/>
            </a:endParaRPr>
          </a:p>
          <a:p>
            <a:pPr algn="just">
              <a:spcBef>
                <a:spcPts val="600"/>
              </a:spcBef>
            </a:pPr>
            <a:r>
              <a:rPr lang="sr-Latn-ME" sz="2000" dirty="0">
                <a:solidFill>
                  <a:prstClr val="black"/>
                </a:solidFill>
                <a:latin typeface="Cambria" panose="02040503050406030204" pitchFamily="18" charset="0"/>
                <a:ea typeface="Cambria" panose="02040503050406030204" pitchFamily="18" charset="0"/>
              </a:rPr>
              <a:t>- Organisation details must be followed by statue/law on the relevant body establishment and duly completed and signed </a:t>
            </a:r>
            <a:r>
              <a:rPr lang="en-GB" sz="2000" dirty="0">
                <a:solidFill>
                  <a:prstClr val="black"/>
                </a:solidFill>
                <a:latin typeface="Cambria" panose="02040503050406030204" pitchFamily="18" charset="0"/>
                <a:ea typeface="Cambria" panose="02040503050406030204" pitchFamily="18" charset="0"/>
              </a:rPr>
              <a:t>by the lead applicant and by each co-applicant, if any</a:t>
            </a:r>
            <a:endParaRPr lang="sr-Latn-ME" sz="2000" dirty="0">
              <a:solidFill>
                <a:prstClr val="black"/>
              </a:solidFill>
              <a:latin typeface="Cambria" panose="02040503050406030204" pitchFamily="18" charset="0"/>
              <a:ea typeface="Cambria" panose="02040503050406030204" pitchFamily="18" charset="0"/>
            </a:endParaRPr>
          </a:p>
          <a:p>
            <a:pPr lvl="0" algn="just">
              <a:spcBef>
                <a:spcPts val="600"/>
              </a:spcBef>
              <a:buClr>
                <a:srgbClr val="2DA2BF"/>
              </a:buClr>
            </a:pPr>
            <a:r>
              <a:rPr lang="sr-Latn-ME" sz="2000" dirty="0">
                <a:solidFill>
                  <a:prstClr val="black"/>
                </a:solidFill>
                <a:latin typeface="Cambria" panose="02040503050406030204" pitchFamily="18" charset="0"/>
                <a:ea typeface="Cambria" panose="02040503050406030204" pitchFamily="18" charset="0"/>
              </a:rPr>
              <a:t>- Bank details must be signed and stamped by the bank representative/bank statement</a:t>
            </a:r>
            <a:endParaRPr lang="sr-Latn-RS" sz="2000" dirty="0">
              <a:solidFill>
                <a:prstClr val="black"/>
              </a:solidFill>
              <a:latin typeface="Cambria" panose="02040503050406030204" pitchFamily="18" charset="0"/>
              <a:ea typeface="Cambria" panose="02040503050406030204" pitchFamily="18" charset="0"/>
            </a:endParaRPr>
          </a:p>
          <a:p>
            <a:pPr algn="just">
              <a:spcBef>
                <a:spcPts val="600"/>
              </a:spcBef>
            </a:pPr>
            <a:endParaRPr lang="sr-Latn-RS" sz="2000" u="sng"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609600" y="228600"/>
            <a:ext cx="7981950" cy="685800"/>
          </a:xfrm>
        </p:spPr>
        <p:txBody>
          <a:bodyPr>
            <a:normAutofit fontScale="90000"/>
          </a:bodyPr>
          <a:lstStyle/>
          <a:p>
            <a:pPr algn="ctr"/>
            <a:br>
              <a:rPr lang="sr-Latn-ME" sz="2700" dirty="0">
                <a:solidFill>
                  <a:schemeClr val="tx1">
                    <a:lumMod val="95000"/>
                    <a:lumOff val="5000"/>
                  </a:schemeClr>
                </a:solidFill>
                <a:effectLst/>
                <a:latin typeface="Cambria" panose="02040503050406030204" pitchFamily="18" charset="0"/>
                <a:ea typeface="Cambria" panose="02040503050406030204" pitchFamily="18" charset="0"/>
              </a:rPr>
            </a:br>
            <a:r>
              <a:rPr lang="en-US" sz="2700" dirty="0">
                <a:solidFill>
                  <a:srgbClr val="FF0000"/>
                </a:solidFill>
                <a:effectLst/>
                <a:latin typeface="Cambria" panose="02040503050406030204" pitchFamily="18" charset="0"/>
                <a:ea typeface="Cambria" panose="02040503050406030204" pitchFamily="18" charset="0"/>
              </a:rPr>
              <a:t>STEP 2: </a:t>
            </a:r>
            <a:r>
              <a:rPr lang="en-US" sz="2700" dirty="0">
                <a:solidFill>
                  <a:schemeClr val="tx1"/>
                </a:solidFill>
                <a:effectLst/>
                <a:latin typeface="Cambria" panose="02040503050406030204" pitchFamily="18" charset="0"/>
                <a:ea typeface="Cambria" panose="02040503050406030204" pitchFamily="18" charset="0"/>
              </a:rPr>
              <a:t>FULL APPLICATION</a:t>
            </a:r>
            <a:br>
              <a:rPr lang="sr-Latn-RS" sz="2800" dirty="0">
                <a:solidFill>
                  <a:schemeClr val="tx1"/>
                </a:solidFill>
                <a:effectLst/>
                <a:latin typeface="Cambria" panose="02040503050406030204" pitchFamily="18" charset="0"/>
                <a:ea typeface="Cambria" panose="02040503050406030204" pitchFamily="18" charset="0"/>
              </a:rPr>
            </a:br>
            <a:endParaRPr lang="en-US" sz="3200" dirty="0">
              <a:solidFill>
                <a:schemeClr val="tx1"/>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79419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1475" y="838200"/>
            <a:ext cx="8401050" cy="5651310"/>
          </a:xfrm>
        </p:spPr>
        <p:txBody>
          <a:bodyPr>
            <a:normAutofit/>
          </a:bodyPr>
          <a:lstStyle/>
          <a:p>
            <a:pPr marL="109728" indent="0">
              <a:spcBef>
                <a:spcPts val="600"/>
              </a:spcBef>
              <a:buNone/>
            </a:pP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ME" sz="2000" b="1" dirty="0">
                <a:solidFill>
                  <a:schemeClr val="tx1"/>
                </a:solidFill>
                <a:effectLst/>
                <a:latin typeface="Cambria" panose="02040503050406030204" pitchFamily="18" charset="0"/>
                <a:ea typeface="Cambria" panose="02040503050406030204" pitchFamily="18" charset="0"/>
              </a:rPr>
              <a:t>Documents to be submitted with the </a:t>
            </a:r>
            <a:r>
              <a:rPr lang="sr-Latn-ME" sz="2000" b="1" dirty="0">
                <a:solidFill>
                  <a:srgbClr val="FF0000"/>
                </a:solidFill>
                <a:effectLst/>
                <a:latin typeface="Cambria" panose="02040503050406030204" pitchFamily="18" charset="0"/>
                <a:ea typeface="Cambria" panose="02040503050406030204" pitchFamily="18" charset="0"/>
              </a:rPr>
              <a:t>Part B Full Application Form:</a:t>
            </a:r>
            <a:endParaRPr lang="sr-Latn-RS" sz="2000" b="1" dirty="0">
              <a:solidFill>
                <a:srgbClr val="FF0000"/>
              </a:solidFill>
              <a:latin typeface="Cambria" panose="02040503050406030204" pitchFamily="18" charset="0"/>
              <a:ea typeface="Cambria" panose="02040503050406030204" pitchFamily="18" charset="0"/>
            </a:endParaRPr>
          </a:p>
          <a:p>
            <a:pPr algn="just">
              <a:spcBef>
                <a:spcPts val="600"/>
              </a:spcBef>
            </a:pPr>
            <a:endParaRPr lang="sr-Latn-RS" sz="2000" dirty="0">
              <a:latin typeface="Cambria" panose="02040503050406030204" pitchFamily="18" charset="0"/>
              <a:ea typeface="Cambria" panose="02040503050406030204" pitchFamily="18" charset="0"/>
            </a:endParaRPr>
          </a:p>
          <a:p>
            <a:pPr algn="just">
              <a:spcBef>
                <a:spcPts val="600"/>
              </a:spcBef>
            </a:pPr>
            <a:r>
              <a:rPr lang="en-GB" sz="2000" dirty="0">
                <a:latin typeface="Cambria" panose="02040503050406030204" pitchFamily="18" charset="0"/>
                <a:ea typeface="Cambria" panose="02040503050406030204" pitchFamily="18" charset="0"/>
              </a:rPr>
              <a:t>For grants </a:t>
            </a:r>
            <a:r>
              <a:rPr lang="en-GB" sz="2000" b="1" dirty="0">
                <a:latin typeface="Cambria" panose="02040503050406030204" pitchFamily="18" charset="0"/>
                <a:ea typeface="Cambria" panose="02040503050406030204" pitchFamily="18" charset="0"/>
              </a:rPr>
              <a:t>exceeding </a:t>
            </a:r>
            <a:r>
              <a:rPr lang="en-GB" sz="2000" dirty="0">
                <a:latin typeface="Cambria" panose="02040503050406030204" pitchFamily="18" charset="0"/>
                <a:ea typeface="Cambria" panose="02040503050406030204" pitchFamily="18" charset="0"/>
              </a:rPr>
              <a:t>EUR 750 000 </a:t>
            </a:r>
            <a:r>
              <a:rPr lang="en-GB" sz="2000" b="1" dirty="0">
                <a:latin typeface="Cambria" panose="02040503050406030204" pitchFamily="18" charset="0"/>
                <a:ea typeface="Cambria" panose="02040503050406030204" pitchFamily="18" charset="0"/>
                <a:cs typeface="Times New Roman" panose="02020603050405020304" pitchFamily="18" charset="0"/>
              </a:rPr>
              <a:t>→ </a:t>
            </a:r>
            <a:r>
              <a:rPr lang="en-GB" sz="2000" b="1" u="sng" dirty="0">
                <a:latin typeface="Cambria" panose="02040503050406030204" pitchFamily="18" charset="0"/>
                <a:ea typeface="Cambria" panose="02040503050406030204" pitchFamily="18" charset="0"/>
              </a:rPr>
              <a:t>audit report </a:t>
            </a:r>
            <a:r>
              <a:rPr lang="en-GB" sz="2000" dirty="0">
                <a:latin typeface="Cambria" panose="02040503050406030204" pitchFamily="18" charset="0"/>
                <a:ea typeface="Cambria" panose="02040503050406030204" pitchFamily="18" charset="0"/>
              </a:rPr>
              <a:t>produced by an external auditor</a:t>
            </a:r>
            <a:r>
              <a:rPr lang="en-US" sz="2000" dirty="0">
                <a:latin typeface="Cambria" panose="02040503050406030204" pitchFamily="18" charset="0"/>
                <a:ea typeface="Cambria" panose="02040503050406030204" pitchFamily="18" charset="0"/>
              </a:rPr>
              <a:t> </a:t>
            </a:r>
            <a:r>
              <a:rPr lang="sr-Latn-RS" sz="2000" dirty="0">
                <a:latin typeface="Cambria" panose="02040503050406030204" pitchFamily="18" charset="0"/>
                <a:ea typeface="Cambria" panose="02040503050406030204" pitchFamily="18" charset="0"/>
              </a:rPr>
              <a:t>to </a:t>
            </a:r>
            <a:r>
              <a:rPr lang="en-US" sz="2000" dirty="0">
                <a:latin typeface="Cambria" panose="02040503050406030204" pitchFamily="18" charset="0"/>
                <a:ea typeface="Cambria" panose="02040503050406030204" pitchFamily="18" charset="0"/>
              </a:rPr>
              <a:t>certify the accounts for up to the last three available financial years</a:t>
            </a:r>
            <a:r>
              <a:rPr lang="sr-Latn-RS" sz="2000" dirty="0">
                <a:latin typeface="Cambria" panose="02040503050406030204" pitchFamily="18" charset="0"/>
                <a:ea typeface="Cambria" panose="02040503050406030204" pitchFamily="18" charset="0"/>
              </a:rPr>
              <a:t> or </a:t>
            </a:r>
            <a:r>
              <a:rPr lang="en-US" sz="2000" b="1" dirty="0">
                <a:latin typeface="Cambria" panose="02040503050406030204" pitchFamily="18" charset="0"/>
                <a:ea typeface="Cambria" panose="02040503050406030204" pitchFamily="18" charset="0"/>
              </a:rPr>
              <a:t>self-declaration</a:t>
            </a:r>
            <a:r>
              <a:rPr lang="en-US" sz="2000" dirty="0">
                <a:latin typeface="Cambria" panose="02040503050406030204" pitchFamily="18" charset="0"/>
                <a:ea typeface="Cambria" panose="02040503050406030204" pitchFamily="18" charset="0"/>
              </a:rPr>
              <a:t> signed by its </a:t>
            </a:r>
            <a:r>
              <a:rPr lang="en-US" sz="2000" dirty="0" err="1">
                <a:latin typeface="Cambria" panose="02040503050406030204" pitchFamily="18" charset="0"/>
                <a:ea typeface="Cambria" panose="02040503050406030204" pitchFamily="18" charset="0"/>
              </a:rPr>
              <a:t>authorised</a:t>
            </a:r>
            <a:r>
              <a:rPr lang="en-US" sz="2000" dirty="0">
                <a:latin typeface="Cambria" panose="02040503050406030204" pitchFamily="18" charset="0"/>
                <a:ea typeface="Cambria" panose="02040503050406030204" pitchFamily="18" charset="0"/>
              </a:rPr>
              <a:t> representative</a:t>
            </a:r>
            <a:endParaRPr lang="sr-Latn-ME" sz="2000" dirty="0">
              <a:latin typeface="Cambria" panose="02040503050406030204" pitchFamily="18" charset="0"/>
              <a:ea typeface="Cambria" panose="02040503050406030204" pitchFamily="18" charset="0"/>
            </a:endParaRPr>
          </a:p>
          <a:p>
            <a:pPr algn="just">
              <a:spcBef>
                <a:spcPts val="600"/>
              </a:spcBef>
            </a:pPr>
            <a:r>
              <a:rPr lang="en-GB" sz="2000" dirty="0">
                <a:latin typeface="Cambria" panose="02040503050406030204" pitchFamily="18" charset="0"/>
                <a:ea typeface="Cambria" panose="02040503050406030204" pitchFamily="18" charset="0"/>
              </a:rPr>
              <a:t>For grants </a:t>
            </a:r>
            <a:r>
              <a:rPr lang="en-GB" sz="2000" b="1" dirty="0">
                <a:latin typeface="Cambria" panose="02040503050406030204" pitchFamily="18" charset="0"/>
                <a:ea typeface="Cambria" panose="02040503050406030204" pitchFamily="18" charset="0"/>
              </a:rPr>
              <a:t>not exceeding </a:t>
            </a:r>
            <a:r>
              <a:rPr lang="en-GB" sz="2000" dirty="0">
                <a:latin typeface="Cambria" panose="02040503050406030204" pitchFamily="18" charset="0"/>
                <a:ea typeface="Cambria" panose="02040503050406030204" pitchFamily="18" charset="0"/>
              </a:rPr>
              <a:t>EUR 750 000</a:t>
            </a:r>
            <a:r>
              <a:rPr lang="sr-Latn-ME" sz="2000" dirty="0">
                <a:latin typeface="Cambria" panose="02040503050406030204" pitchFamily="18" charset="0"/>
                <a:ea typeface="Cambria" panose="02040503050406030204" pitchFamily="18" charset="0"/>
              </a:rPr>
              <a:t> </a:t>
            </a:r>
            <a:r>
              <a:rPr lang="sr-Latn-ME" sz="2000" dirty="0">
                <a:latin typeface="Cambria" panose="02040503050406030204" pitchFamily="18" charset="0"/>
                <a:ea typeface="Cambria" panose="02040503050406030204" pitchFamily="18" charset="0"/>
                <a:cs typeface="Times New Roman" panose="02020603050405020304" pitchFamily="18" charset="0"/>
              </a:rPr>
              <a:t>→</a:t>
            </a:r>
            <a:r>
              <a:rPr lang="en-US" sz="2000" dirty="0">
                <a:latin typeface="Cambria" panose="02040503050406030204" pitchFamily="18" charset="0"/>
                <a:ea typeface="Cambria" panose="02040503050406030204" pitchFamily="18" charset="0"/>
                <a:cs typeface="Times New Roman" panose="02020603050405020304" pitchFamily="18" charset="0"/>
              </a:rPr>
              <a:t> </a:t>
            </a:r>
            <a:r>
              <a:rPr lang="en-GB" sz="2000" dirty="0">
                <a:latin typeface="Cambria" panose="02040503050406030204" pitchFamily="18" charset="0"/>
                <a:ea typeface="Cambria" panose="02040503050406030204" pitchFamily="18" charset="0"/>
              </a:rPr>
              <a:t>a copy of </a:t>
            </a:r>
            <a:r>
              <a:rPr lang="en-GB" sz="2000" u="sng" dirty="0">
                <a:latin typeface="Cambria" panose="02040503050406030204" pitchFamily="18" charset="0"/>
                <a:ea typeface="Cambria" panose="02040503050406030204" pitchFamily="18" charset="0"/>
              </a:rPr>
              <a:t>the </a:t>
            </a:r>
            <a:r>
              <a:rPr lang="en-GB" sz="2000" b="1" u="sng" dirty="0">
                <a:latin typeface="Cambria" panose="02040503050406030204" pitchFamily="18" charset="0"/>
                <a:ea typeface="Cambria" panose="02040503050406030204" pitchFamily="18" charset="0"/>
              </a:rPr>
              <a:t>lead applicant’s profit and loss account and the balance sheet </a:t>
            </a:r>
            <a:r>
              <a:rPr lang="en-GB" sz="2000" dirty="0">
                <a:latin typeface="Cambria" panose="02040503050406030204" pitchFamily="18" charset="0"/>
                <a:ea typeface="Cambria" panose="02040503050406030204" pitchFamily="18" charset="0"/>
              </a:rPr>
              <a:t>for up to the </a:t>
            </a:r>
            <a:r>
              <a:rPr lang="en-GB" sz="2000" b="1" dirty="0">
                <a:latin typeface="Cambria" panose="02040503050406030204" pitchFamily="18" charset="0"/>
                <a:ea typeface="Cambria" panose="02040503050406030204" pitchFamily="18" charset="0"/>
              </a:rPr>
              <a:t>three last financial years </a:t>
            </a:r>
            <a:r>
              <a:rPr lang="en-GB" sz="2000" dirty="0">
                <a:latin typeface="Cambria" panose="02040503050406030204" pitchFamily="18" charset="0"/>
                <a:ea typeface="Cambria" panose="02040503050406030204" pitchFamily="18" charset="0"/>
              </a:rPr>
              <a:t>for which the accounts were closed </a:t>
            </a:r>
            <a:endParaRPr lang="en-US" sz="2000" dirty="0">
              <a:latin typeface="Cambria" panose="02040503050406030204" pitchFamily="18" charset="0"/>
              <a:ea typeface="Cambria" panose="02040503050406030204" pitchFamily="18" charset="0"/>
            </a:endParaRPr>
          </a:p>
          <a:p>
            <a:pPr marL="109728" indent="0" algn="ctr">
              <a:spcBef>
                <a:spcPts val="0"/>
              </a:spcBef>
              <a:buNone/>
            </a:pPr>
            <a:endParaRPr lang="sr-Latn-RS" sz="2000" i="1" dirty="0">
              <a:solidFill>
                <a:srgbClr val="FF0000"/>
              </a:solidFill>
              <a:latin typeface="Cambria" panose="02040503050406030204" pitchFamily="18" charset="0"/>
              <a:ea typeface="Cambria" panose="02040503050406030204" pitchFamily="18" charset="0"/>
            </a:endParaRPr>
          </a:p>
          <a:p>
            <a:pPr marL="400050" indent="0">
              <a:buNone/>
            </a:pPr>
            <a:r>
              <a:rPr lang="sr-Latn-RS" sz="2000" b="1" i="1" dirty="0">
                <a:solidFill>
                  <a:srgbClr val="FF0000"/>
                </a:solidFill>
                <a:latin typeface="Cambria" panose="02040503050406030204" pitchFamily="18" charset="0"/>
                <a:ea typeface="Cambria" panose="02040503050406030204" pitchFamily="18" charset="0"/>
              </a:rPr>
              <a:t>!Please note </a:t>
            </a:r>
            <a:r>
              <a:rPr lang="sr-Latn-RS" sz="2000" i="1" dirty="0">
                <a:latin typeface="Cambria" panose="02040503050406030204" pitchFamily="18" charset="0"/>
                <a:ea typeface="Cambria" panose="02040503050406030204" pitchFamily="18" charset="0"/>
              </a:rPr>
              <a:t>that documents </a:t>
            </a:r>
            <a:r>
              <a:rPr lang="en-US" sz="2000" i="1" dirty="0">
                <a:latin typeface="Cambria" panose="02040503050406030204" pitchFamily="18" charset="0"/>
                <a:ea typeface="Cambria" panose="02040503050406030204" pitchFamily="18" charset="0"/>
              </a:rPr>
              <a:t>must be supplied in the form of originals, photocopies or scanned versions (i.e. showing legible stamps, signatures and dates) of the said originals.</a:t>
            </a:r>
            <a:endParaRPr lang="sr-Latn-RS" sz="2000" i="1" dirty="0">
              <a:latin typeface="Cambria" panose="02040503050406030204" pitchFamily="18" charset="0"/>
              <a:ea typeface="Cambria" panose="02040503050406030204" pitchFamily="18" charset="0"/>
            </a:endParaRPr>
          </a:p>
          <a:p>
            <a:pPr marL="400050" indent="0">
              <a:spcBef>
                <a:spcPts val="0"/>
              </a:spcBef>
              <a:buNone/>
            </a:pPr>
            <a:endParaRPr lang="en-US" sz="2000" i="1" dirty="0">
              <a:solidFill>
                <a:srgbClr val="FF0000"/>
              </a:solidFill>
              <a:latin typeface="Cambria" panose="02040503050406030204" pitchFamily="18" charset="0"/>
              <a:ea typeface="Cambria" panose="02040503050406030204" pitchFamily="18" charset="0"/>
            </a:endParaRPr>
          </a:p>
          <a:p>
            <a:pPr marL="400050" indent="0">
              <a:buNone/>
            </a:pPr>
            <a:r>
              <a:rPr lang="sr-Latn-RS" sz="2000" b="1" i="1" dirty="0">
                <a:solidFill>
                  <a:srgbClr val="FF0000"/>
                </a:solidFill>
                <a:latin typeface="Cambria" panose="02040503050406030204" pitchFamily="18" charset="0"/>
                <a:ea typeface="Cambria" panose="02040503050406030204" pitchFamily="18" charset="0"/>
              </a:rPr>
              <a:t>!</a:t>
            </a:r>
            <a:r>
              <a:rPr lang="en-US" sz="2000" b="1" i="1" dirty="0">
                <a:solidFill>
                  <a:srgbClr val="FF0000"/>
                </a:solidFill>
                <a:latin typeface="Cambria" panose="02040503050406030204" pitchFamily="18" charset="0"/>
                <a:ea typeface="Cambria" panose="02040503050406030204" pitchFamily="18" charset="0"/>
              </a:rPr>
              <a:t>No additional annexes </a:t>
            </a:r>
            <a:r>
              <a:rPr lang="en-US" sz="2000" i="1" dirty="0">
                <a:latin typeface="Cambria" panose="02040503050406030204" pitchFamily="18" charset="0"/>
                <a:ea typeface="Cambria" panose="02040503050406030204" pitchFamily="18" charset="0"/>
              </a:rPr>
              <a:t>being part of the application package should be sent by the applicant</a:t>
            </a:r>
            <a:r>
              <a:rPr lang="sr-Latn-RS" sz="2000" i="1" dirty="0">
                <a:latin typeface="Cambria" panose="02040503050406030204" pitchFamily="18" charset="0"/>
                <a:ea typeface="Cambria" panose="02040503050406030204" pitchFamily="18" charset="0"/>
              </a:rPr>
              <a:t>, </a:t>
            </a:r>
            <a:r>
              <a:rPr lang="sr-Latn-RS" sz="2000" b="1" i="1" dirty="0">
                <a:solidFill>
                  <a:srgbClr val="FF0000"/>
                </a:solidFill>
                <a:latin typeface="Cambria" panose="02040503050406030204" pitchFamily="18" charset="0"/>
                <a:ea typeface="Cambria" panose="02040503050406030204" pitchFamily="18" charset="0"/>
              </a:rPr>
              <a:t>except in case of works.</a:t>
            </a:r>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581025" y="47625"/>
            <a:ext cx="7981950" cy="685800"/>
          </a:xfrm>
        </p:spPr>
        <p:txBody>
          <a:bodyPr>
            <a:normAutofit fontScale="90000"/>
          </a:bodyPr>
          <a:lstStyle/>
          <a:p>
            <a:pPr algn="ctr"/>
            <a:br>
              <a:rPr lang="sr-Latn-ME" sz="2700" dirty="0">
                <a:solidFill>
                  <a:schemeClr val="tx1">
                    <a:lumMod val="95000"/>
                    <a:lumOff val="5000"/>
                  </a:schemeClr>
                </a:solidFill>
                <a:effectLst/>
                <a:latin typeface="Cambria" panose="02040503050406030204" pitchFamily="18" charset="0"/>
                <a:ea typeface="Cambria" panose="02040503050406030204" pitchFamily="18" charset="0"/>
              </a:rPr>
            </a:br>
            <a:r>
              <a:rPr lang="en-US" sz="2700" dirty="0">
                <a:solidFill>
                  <a:srgbClr val="FF0000"/>
                </a:solidFill>
                <a:latin typeface="Cambria" panose="02040503050406030204" pitchFamily="18" charset="0"/>
                <a:ea typeface="Cambria" panose="02040503050406030204" pitchFamily="18" charset="0"/>
              </a:rPr>
              <a:t>STEP 2: </a:t>
            </a:r>
            <a:r>
              <a:rPr lang="en-US" sz="2700" dirty="0">
                <a:solidFill>
                  <a:schemeClr val="tx1"/>
                </a:solidFill>
                <a:latin typeface="Cambria" panose="02040503050406030204" pitchFamily="18" charset="0"/>
                <a:ea typeface="Cambria" panose="02040503050406030204" pitchFamily="18" charset="0"/>
              </a:rPr>
              <a:t>FULL APPLICATION</a:t>
            </a:r>
            <a:br>
              <a:rPr lang="sr-Latn-RS" sz="2800" dirty="0">
                <a:solidFill>
                  <a:schemeClr val="tx1"/>
                </a:solidFill>
                <a:latin typeface="Cambria" panose="02040503050406030204" pitchFamily="18" charset="0"/>
                <a:ea typeface="Cambria" panose="02040503050406030204" pitchFamily="18" charset="0"/>
              </a:rPr>
            </a:br>
            <a:endParaRPr lang="en-US" sz="3200" dirty="0">
              <a:solidFill>
                <a:schemeClr val="tx1"/>
              </a:solidFill>
              <a:latin typeface="Cambria" panose="02040503050406030204" pitchFamily="18" charset="0"/>
              <a:ea typeface="Cambria" panose="02040503050406030204" pitchFamily="18" charset="0"/>
            </a:endParaRPr>
          </a:p>
        </p:txBody>
      </p:sp>
      <p:pic>
        <p:nvPicPr>
          <p:cNvPr id="4" name="Picture 3">
            <a:extLst>
              <a:ext uri="{FF2B5EF4-FFF2-40B4-BE49-F238E27FC236}">
                <a16:creationId xmlns:a16="http://schemas.microsoft.com/office/drawing/2014/main" id="{186F116B-E684-4496-401A-A17E0CEB6A9F}"/>
              </a:ext>
            </a:extLst>
          </p:cNvPr>
          <p:cNvPicPr>
            <a:picLocks noChangeAspect="1"/>
          </p:cNvPicPr>
          <p:nvPr/>
        </p:nvPicPr>
        <p:blipFill>
          <a:blip r:embed="rId3"/>
          <a:stretch>
            <a:fillRect/>
          </a:stretch>
        </p:blipFill>
        <p:spPr>
          <a:xfrm>
            <a:off x="19050" y="4191000"/>
            <a:ext cx="777967" cy="609600"/>
          </a:xfrm>
          <a:prstGeom prst="rect">
            <a:avLst/>
          </a:prstGeom>
        </p:spPr>
      </p:pic>
    </p:spTree>
    <p:extLst>
      <p:ext uri="{BB962C8B-B14F-4D97-AF65-F5344CB8AC3E}">
        <p14:creationId xmlns:p14="http://schemas.microsoft.com/office/powerpoint/2010/main" val="73220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38453"/>
            <a:ext cx="8229600" cy="3462147"/>
          </a:xfrm>
        </p:spPr>
        <p:txBody>
          <a:bodyPr>
            <a:normAutofit/>
          </a:bodyPr>
          <a:lstStyle/>
          <a:p>
            <a:pPr marL="109728" indent="0" algn="just">
              <a:buNone/>
            </a:pP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ME" sz="2000" b="1" dirty="0">
                <a:solidFill>
                  <a:schemeClr val="tx1"/>
                </a:solidFill>
                <a:effectLst/>
                <a:latin typeface="Cambria" panose="02040503050406030204" pitchFamily="18" charset="0"/>
                <a:ea typeface="Cambria" panose="02040503050406030204" pitchFamily="18" charset="0"/>
              </a:rPr>
              <a:t>Documents to be submitted with the </a:t>
            </a:r>
            <a:r>
              <a:rPr lang="sr-Latn-ME" sz="2000" b="1" dirty="0">
                <a:solidFill>
                  <a:srgbClr val="FF0000"/>
                </a:solidFill>
                <a:effectLst/>
                <a:latin typeface="Cambria" panose="02040503050406030204" pitchFamily="18" charset="0"/>
                <a:ea typeface="Cambria" panose="02040503050406030204" pitchFamily="18" charset="0"/>
              </a:rPr>
              <a:t>Part B: Full Application Form </a:t>
            </a:r>
            <a:r>
              <a:rPr lang="sr-Latn-ME" sz="2000" dirty="0">
                <a:solidFill>
                  <a:schemeClr val="tx1"/>
                </a:solidFill>
                <a:effectLst/>
                <a:latin typeface="Cambria" panose="02040503050406030204" pitchFamily="18" charset="0"/>
                <a:ea typeface="Cambria" panose="02040503050406030204" pitchFamily="18" charset="0"/>
              </a:rPr>
              <a:t>in case of </a:t>
            </a:r>
            <a:r>
              <a:rPr lang="en-GB" sz="2000" dirty="0">
                <a:latin typeface="Cambria" panose="02040503050406030204" pitchFamily="18" charset="0"/>
                <a:ea typeface="Cambria" panose="02040503050406030204" pitchFamily="18" charset="0"/>
              </a:rPr>
              <a:t>execution of </a:t>
            </a:r>
            <a:r>
              <a:rPr lang="en-GB" sz="2000" b="1" dirty="0">
                <a:solidFill>
                  <a:srgbClr val="FF0000"/>
                </a:solidFill>
                <a:latin typeface="Cambria" panose="02040503050406030204" pitchFamily="18" charset="0"/>
                <a:ea typeface="Cambria" panose="02040503050406030204" pitchFamily="18" charset="0"/>
              </a:rPr>
              <a:t>works</a:t>
            </a:r>
            <a:r>
              <a:rPr lang="sr-Latn-RS" sz="2000" b="1" dirty="0">
                <a:latin typeface="Cambria" panose="02040503050406030204" pitchFamily="18" charset="0"/>
                <a:ea typeface="Cambria" panose="02040503050406030204" pitchFamily="18" charset="0"/>
              </a:rPr>
              <a:t> </a:t>
            </a:r>
            <a:r>
              <a:rPr lang="sr-Latn-RS" sz="2000" i="1" dirty="0">
                <a:latin typeface="Cambria" panose="02040503050406030204" pitchFamily="18" charset="0"/>
                <a:ea typeface="Cambria" panose="02040503050406030204" pitchFamily="18" charset="0"/>
              </a:rPr>
              <a:t>(see also paragraph 3 of the Section 2.4 of the GfA)</a:t>
            </a:r>
            <a:r>
              <a:rPr lang="sr-Latn-ME" sz="2000" b="1" dirty="0">
                <a:effectLst/>
                <a:latin typeface="Cambria" panose="02040503050406030204" pitchFamily="18" charset="0"/>
                <a:ea typeface="Cambria" panose="02040503050406030204" pitchFamily="18" charset="0"/>
              </a:rPr>
              <a:t>: </a:t>
            </a:r>
            <a:endParaRPr lang="sr-Latn-RS" sz="2000" b="1" dirty="0">
              <a:latin typeface="Cambria" panose="02040503050406030204" pitchFamily="18" charset="0"/>
              <a:ea typeface="Cambria" panose="02040503050406030204" pitchFamily="18" charset="0"/>
            </a:endParaRPr>
          </a:p>
          <a:p>
            <a:pPr marL="109728" indent="0" algn="just">
              <a:buNone/>
            </a:pPr>
            <a:endParaRPr lang="sr-Latn-RS" sz="2000" dirty="0">
              <a:latin typeface="Cambria" panose="02040503050406030204" pitchFamily="18" charset="0"/>
              <a:ea typeface="Cambria" panose="02040503050406030204" pitchFamily="18" charset="0"/>
            </a:endParaRPr>
          </a:p>
          <a:p>
            <a:pPr marL="365760" lvl="1" indent="-256032" algn="just">
              <a:lnSpc>
                <a:spcPct val="90000"/>
              </a:lnSpc>
              <a:spcBef>
                <a:spcPts val="600"/>
              </a:spcBef>
              <a:buSzPct val="68000"/>
              <a:buFont typeface="Wingdings 3"/>
              <a:buChar char=""/>
            </a:pPr>
            <a:r>
              <a:rPr lang="en-GB" sz="2000" b="1" dirty="0">
                <a:latin typeface="Cambria" panose="02040503050406030204" pitchFamily="18" charset="0"/>
                <a:ea typeface="Cambria" panose="02040503050406030204" pitchFamily="18" charset="0"/>
              </a:rPr>
              <a:t>Proof of ownership </a:t>
            </a:r>
            <a:r>
              <a:rPr lang="sr-Latn-RS" sz="2000" b="1" dirty="0">
                <a:latin typeface="Cambria" panose="02040503050406030204" pitchFamily="18" charset="0"/>
                <a:ea typeface="Cambria" panose="02040503050406030204" pitchFamily="18" charset="0"/>
              </a:rPr>
              <a:t>OR</a:t>
            </a:r>
            <a:r>
              <a:rPr lang="en-GB" sz="2000" dirty="0">
                <a:latin typeface="Cambria" panose="02040503050406030204" pitchFamily="18" charset="0"/>
                <a:ea typeface="Cambria" panose="02040503050406030204" pitchFamily="18" charset="0"/>
              </a:rPr>
              <a:t> long-term lease (at least for 10 years after the signature of the contract) of the land/assets where the works are to be executed</a:t>
            </a:r>
          </a:p>
          <a:p>
            <a:pPr marL="365760" lvl="1" indent="-256032" algn="just">
              <a:lnSpc>
                <a:spcPct val="90000"/>
              </a:lnSpc>
              <a:spcBef>
                <a:spcPts val="600"/>
              </a:spcBef>
              <a:buSzPct val="68000"/>
              <a:buFont typeface="Wingdings 3"/>
              <a:buChar char=""/>
            </a:pPr>
            <a:r>
              <a:rPr lang="en-GB" sz="2000" dirty="0">
                <a:latin typeface="Cambria" panose="02040503050406030204" pitchFamily="18" charset="0"/>
                <a:ea typeface="Cambria" panose="02040503050406030204" pitchFamily="18" charset="0"/>
              </a:rPr>
              <a:t>A positive </a:t>
            </a:r>
            <a:r>
              <a:rPr lang="en-GB" sz="2000" b="1" dirty="0">
                <a:latin typeface="Cambria" panose="02040503050406030204" pitchFamily="18" charset="0"/>
                <a:ea typeface="Cambria" panose="02040503050406030204" pitchFamily="18" charset="0"/>
              </a:rPr>
              <a:t>decision on environmental impact assessment </a:t>
            </a:r>
            <a:r>
              <a:rPr lang="sr-Latn-RS" sz="2000" b="1" dirty="0">
                <a:latin typeface="Cambria" panose="02040503050406030204" pitchFamily="18" charset="0"/>
                <a:ea typeface="Cambria" panose="02040503050406030204" pitchFamily="18" charset="0"/>
              </a:rPr>
              <a:t>OR</a:t>
            </a:r>
            <a:r>
              <a:rPr lang="en-GB" sz="2000" dirty="0">
                <a:latin typeface="Cambria" panose="02040503050406030204" pitchFamily="18" charset="0"/>
                <a:ea typeface="Cambria" panose="02040503050406030204" pitchFamily="18" charset="0"/>
              </a:rPr>
              <a:t> otherwise a statement from the relevant public authority(</a:t>
            </a:r>
            <a:r>
              <a:rPr lang="en-GB" sz="2000" dirty="0" err="1">
                <a:latin typeface="Cambria" panose="02040503050406030204" pitchFamily="18" charset="0"/>
                <a:ea typeface="Cambria" panose="02040503050406030204" pitchFamily="18" charset="0"/>
              </a:rPr>
              <a:t>ies</a:t>
            </a:r>
            <a:r>
              <a:rPr lang="en-GB" sz="2000" dirty="0">
                <a:latin typeface="Cambria" panose="02040503050406030204" pitchFamily="18" charset="0"/>
                <a:ea typeface="Cambria" panose="02040503050406030204" pitchFamily="18" charset="0"/>
              </a:rPr>
              <a:t>) that the latter assessment(s) are/is not needed for the specific project activities</a:t>
            </a: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152400"/>
            <a:ext cx="8229600" cy="639762"/>
          </a:xfrm>
        </p:spPr>
        <p:txBody>
          <a:bodyPr>
            <a:noAutofit/>
          </a:bodyPr>
          <a:lstStyle/>
          <a:p>
            <a:pPr algn="ctr"/>
            <a:r>
              <a:rPr lang="en-US" sz="2400" dirty="0">
                <a:solidFill>
                  <a:srgbClr val="FF0000"/>
                </a:solidFill>
                <a:effectLst/>
                <a:latin typeface="Cambria" panose="02040503050406030204" pitchFamily="18" charset="0"/>
                <a:ea typeface="Cambria" panose="02040503050406030204" pitchFamily="18" charset="0"/>
              </a:rPr>
              <a:t>STEP 2: </a:t>
            </a:r>
            <a:r>
              <a:rPr lang="en-US" sz="2400" dirty="0">
                <a:solidFill>
                  <a:schemeClr val="tx1"/>
                </a:solidFill>
                <a:effectLst/>
                <a:latin typeface="Cambria" panose="02040503050406030204" pitchFamily="18" charset="0"/>
                <a:ea typeface="Cambria" panose="02040503050406030204" pitchFamily="18" charset="0"/>
              </a:rPr>
              <a:t>FULL APPLICATION</a:t>
            </a:r>
            <a:endParaRPr lang="en-US" sz="2400" dirty="0">
              <a:effectLst/>
            </a:endParaRPr>
          </a:p>
        </p:txBody>
      </p:sp>
    </p:spTree>
    <p:extLst>
      <p:ext uri="{BB962C8B-B14F-4D97-AF65-F5344CB8AC3E}">
        <p14:creationId xmlns:p14="http://schemas.microsoft.com/office/powerpoint/2010/main" val="963656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305800" cy="5838825"/>
          </a:xfrm>
        </p:spPr>
        <p:txBody>
          <a:bodyPr>
            <a:noAutofit/>
          </a:bodyPr>
          <a:lstStyle/>
          <a:p>
            <a:pPr marL="109728" indent="0" algn="just">
              <a:buNone/>
            </a:pPr>
            <a:r>
              <a:rPr lang="sr-Latn-ME" sz="2000" b="1" dirty="0">
                <a:solidFill>
                  <a:srgbClr val="FF0000"/>
                </a:solidFill>
                <a:latin typeface="Cambria" panose="02040503050406030204" pitchFamily="18" charset="0"/>
                <a:ea typeface="Cambria" panose="02040503050406030204" pitchFamily="18" charset="0"/>
              </a:rPr>
              <a:t>Annex H </a:t>
            </a:r>
            <a:r>
              <a:rPr lang="sr-Latn-ME" sz="2000" dirty="0">
                <a:latin typeface="Cambria" panose="02040503050406030204" pitchFamily="18" charset="0"/>
                <a:ea typeface="Cambria" panose="02040503050406030204" pitchFamily="18" charset="0"/>
              </a:rPr>
              <a:t>- Declaration on honour (</a:t>
            </a:r>
            <a:r>
              <a:rPr lang="en-GB" sz="2000" dirty="0">
                <a:latin typeface="Cambria" panose="02040503050406030204" pitchFamily="18" charset="0"/>
                <a:ea typeface="Cambria" panose="02040503050406030204" pitchFamily="18" charset="0"/>
              </a:rPr>
              <a:t>the lead applicant as well as all co-applicants and affiliated entities</a:t>
            </a:r>
            <a:r>
              <a:rPr lang="sr-Latn-ME" sz="2000" dirty="0">
                <a:latin typeface="Cambria" panose="02040503050406030204" pitchFamily="18" charset="0"/>
                <a:ea typeface="Cambria" panose="02040503050406030204" pitchFamily="18" charset="0"/>
              </a:rPr>
              <a:t>)</a:t>
            </a:r>
            <a:r>
              <a:rPr lang="en-GB" sz="2000" dirty="0">
                <a:latin typeface="Cambria" panose="02040503050406030204" pitchFamily="18" charset="0"/>
                <a:ea typeface="Cambria" panose="02040503050406030204" pitchFamily="18" charset="0"/>
              </a:rPr>
              <a:t> </a:t>
            </a:r>
            <a:endParaRPr lang="sr-Latn-ME" sz="2000" dirty="0">
              <a:latin typeface="Cambria" panose="02040503050406030204" pitchFamily="18" charset="0"/>
              <a:ea typeface="Cambria" panose="02040503050406030204" pitchFamily="18" charset="0"/>
            </a:endParaRPr>
          </a:p>
          <a:p>
            <a:r>
              <a:rPr lang="sr-Latn-ME" sz="2000" b="1" dirty="0">
                <a:solidFill>
                  <a:srgbClr val="FF0000"/>
                </a:solidFill>
                <a:latin typeface="Cambria" panose="02040503050406030204" pitchFamily="18" charset="0"/>
                <a:ea typeface="Cambria" panose="02040503050406030204" pitchFamily="18" charset="0"/>
              </a:rPr>
              <a:t>Self-evaluation questionnaire </a:t>
            </a:r>
            <a:r>
              <a:rPr lang="sr-Latn-ME" sz="2000" dirty="0">
                <a:latin typeface="Cambria" panose="02040503050406030204" pitchFamily="18" charset="0"/>
                <a:ea typeface="Cambria" panose="02040503050406030204" pitchFamily="18" charset="0"/>
              </a:rPr>
              <a:t>(</a:t>
            </a:r>
            <a:r>
              <a:rPr lang="en-GB" sz="2000" dirty="0">
                <a:latin typeface="Cambria" panose="02040503050406030204" pitchFamily="18" charset="0"/>
                <a:ea typeface="Cambria" panose="02040503050406030204" pitchFamily="18" charset="0"/>
              </a:rPr>
              <a:t>the lead applicant as well as all co-applicants and affiliated entities</a:t>
            </a:r>
            <a:r>
              <a:rPr lang="sr-Latn-ME" sz="2000" dirty="0">
                <a:latin typeface="Cambria" panose="02040503050406030204" pitchFamily="18" charset="0"/>
                <a:ea typeface="Cambria" panose="02040503050406030204" pitchFamily="18" charset="0"/>
              </a:rPr>
              <a:t>)</a:t>
            </a:r>
            <a:r>
              <a:rPr lang="en-GB" sz="2000" dirty="0">
                <a:latin typeface="Cambria" panose="02040503050406030204" pitchFamily="18" charset="0"/>
                <a:ea typeface="Cambria" panose="02040503050406030204" pitchFamily="18" charset="0"/>
              </a:rPr>
              <a:t>:</a:t>
            </a:r>
          </a:p>
          <a:p>
            <a:pPr lvl="1"/>
            <a:r>
              <a:rPr lang="en-US" sz="1600" dirty="0">
                <a:latin typeface="Cambria" panose="02040503050406030204" pitchFamily="18" charset="0"/>
                <a:ea typeface="Cambria" panose="02040503050406030204" pitchFamily="18" charset="0"/>
              </a:rPr>
              <a:t>Part A - Self-evaluation for applicants, co-applicants and affiliated entities regarding their internal Policy and Procedures against Sexual Exploitation, Abuse and Harassment (SEA-H)</a:t>
            </a:r>
          </a:p>
          <a:p>
            <a:pPr lvl="1"/>
            <a:r>
              <a:rPr lang="en-US" sz="1600" dirty="0">
                <a:latin typeface="Cambria" panose="02040503050406030204" pitchFamily="18" charset="0"/>
                <a:ea typeface="Cambria" panose="02040503050406030204" pitchFamily="18" charset="0"/>
              </a:rPr>
              <a:t>Part B – List of measures envisaged to improve the SEA-H policy, if any.</a:t>
            </a:r>
          </a:p>
          <a:p>
            <a:r>
              <a:rPr lang="sr-Latn-RS" sz="2000" b="1" dirty="0">
                <a:solidFill>
                  <a:srgbClr val="FF0000"/>
                </a:solidFill>
                <a:latin typeface="Cambria" panose="02040503050406030204" pitchFamily="18" charset="0"/>
                <a:ea typeface="Cambria" panose="02040503050406030204" pitchFamily="18" charset="0"/>
              </a:rPr>
              <a:t>In case of </a:t>
            </a:r>
            <a:r>
              <a:rPr lang="en-US" sz="2000" b="1" dirty="0">
                <a:solidFill>
                  <a:srgbClr val="FF0000"/>
                </a:solidFill>
                <a:latin typeface="Cambria" panose="02040503050406030204" pitchFamily="18" charset="0"/>
                <a:ea typeface="Cambria" panose="02040503050406030204" pitchFamily="18" charset="0"/>
              </a:rPr>
              <a:t>execution of works</a:t>
            </a:r>
            <a:r>
              <a:rPr lang="en-US" sz="2000" dirty="0">
                <a:latin typeface="Cambria" panose="02040503050406030204" pitchFamily="18" charset="0"/>
                <a:ea typeface="Cambria" panose="02040503050406030204" pitchFamily="18" charset="0"/>
              </a:rPr>
              <a:t>, the following </a:t>
            </a:r>
            <a:r>
              <a:rPr lang="en-US" sz="2000" u="sng" dirty="0">
                <a:latin typeface="Cambria" panose="02040503050406030204" pitchFamily="18" charset="0"/>
                <a:ea typeface="Cambria" panose="02040503050406030204" pitchFamily="18" charset="0"/>
              </a:rPr>
              <a:t>before the contract signature</a:t>
            </a:r>
            <a:r>
              <a:rPr lang="en-US" sz="2000" dirty="0">
                <a:latin typeface="Cambria" panose="02040503050406030204" pitchFamily="18" charset="0"/>
                <a:ea typeface="Cambria" panose="02040503050406030204" pitchFamily="18" charset="0"/>
              </a:rPr>
              <a:t>: </a:t>
            </a:r>
          </a:p>
          <a:p>
            <a:pPr lvl="1"/>
            <a:r>
              <a:rPr lang="en-US" sz="1800" dirty="0">
                <a:latin typeface="Cambria" panose="02040503050406030204" pitchFamily="18" charset="0"/>
                <a:ea typeface="Cambria" panose="02040503050406030204" pitchFamily="18" charset="0"/>
              </a:rPr>
              <a:t>All necessary </a:t>
            </a:r>
            <a:r>
              <a:rPr lang="en-US" sz="1800" b="1" dirty="0">
                <a:latin typeface="Cambria" panose="02040503050406030204" pitchFamily="18" charset="0"/>
                <a:ea typeface="Cambria" panose="02040503050406030204" pitchFamily="18" charset="0"/>
              </a:rPr>
              <a:t>legal </a:t>
            </a:r>
            <a:r>
              <a:rPr lang="en-US" sz="1800" b="1" dirty="0" err="1">
                <a:latin typeface="Cambria" panose="02040503050406030204" pitchFamily="18" charset="0"/>
                <a:ea typeface="Cambria" panose="02040503050406030204" pitchFamily="18" charset="0"/>
              </a:rPr>
              <a:t>authorisations</a:t>
            </a:r>
            <a:r>
              <a:rPr lang="en-US" sz="1800" b="1" dirty="0">
                <a:latin typeface="Cambria" panose="02040503050406030204" pitchFamily="18" charset="0"/>
                <a:ea typeface="Cambria" panose="02040503050406030204" pitchFamily="18" charset="0"/>
              </a:rPr>
              <a:t> </a:t>
            </a:r>
            <a:r>
              <a:rPr lang="en-US" sz="1800" dirty="0">
                <a:latin typeface="Cambria" panose="02040503050406030204" pitchFamily="18" charset="0"/>
                <a:ea typeface="Cambria" panose="02040503050406030204" pitchFamily="18" charset="0"/>
              </a:rPr>
              <a:t>(e.g.: location and construction permits). </a:t>
            </a:r>
          </a:p>
          <a:p>
            <a:pPr lvl="1"/>
            <a:r>
              <a:rPr lang="en-US" sz="1800" dirty="0">
                <a:latin typeface="Cambria" panose="02040503050406030204" pitchFamily="18" charset="0"/>
                <a:ea typeface="Cambria" panose="02040503050406030204" pitchFamily="18" charset="0"/>
              </a:rPr>
              <a:t>Approved/certified </a:t>
            </a:r>
            <a:r>
              <a:rPr lang="en-US" sz="1800" b="1" dirty="0">
                <a:latin typeface="Cambria" panose="02040503050406030204" pitchFamily="18" charset="0"/>
                <a:ea typeface="Cambria" panose="02040503050406030204" pitchFamily="18" charset="0"/>
              </a:rPr>
              <a:t>detailed work design or otherwise a statement </a:t>
            </a:r>
            <a:r>
              <a:rPr lang="en-US" sz="1800" dirty="0">
                <a:latin typeface="Cambria" panose="02040503050406030204" pitchFamily="18" charset="0"/>
                <a:ea typeface="Cambria" panose="02040503050406030204" pitchFamily="18" charset="0"/>
              </a:rPr>
              <a:t>by the relevant national institution(s) confirming that the national legislation(s) do/does not require the design’s approval for this type of works; </a:t>
            </a:r>
          </a:p>
          <a:p>
            <a:pPr lvl="1"/>
            <a:r>
              <a:rPr lang="en-US" sz="1800" dirty="0">
                <a:latin typeface="Cambria" panose="02040503050406030204" pitchFamily="18" charset="0"/>
                <a:ea typeface="Cambria" panose="02040503050406030204" pitchFamily="18" charset="0"/>
              </a:rPr>
              <a:t>An </a:t>
            </a:r>
            <a:r>
              <a:rPr lang="en-US" sz="1800" b="1" dirty="0">
                <a:latin typeface="Cambria" panose="02040503050406030204" pitchFamily="18" charset="0"/>
                <a:ea typeface="Cambria" panose="02040503050406030204" pitchFamily="18" charset="0"/>
              </a:rPr>
              <a:t>indicative priced bill of quantities </a:t>
            </a:r>
            <a:r>
              <a:rPr lang="en-US" sz="1800" dirty="0">
                <a:latin typeface="Cambria" panose="02040503050406030204" pitchFamily="18" charset="0"/>
                <a:ea typeface="Cambria" panose="02040503050406030204" pitchFamily="18" charset="0"/>
              </a:rPr>
              <a:t>drawn not earlier than 2 years prior to the deadline for submission of full applications – calculated in euro. </a:t>
            </a:r>
            <a:endParaRPr lang="sr-Latn-ME" sz="1800" dirty="0">
              <a:latin typeface="Cambria" panose="02040503050406030204" pitchFamily="18" charset="0"/>
              <a:ea typeface="Cambria" panose="02040503050406030204" pitchFamily="18" charset="0"/>
            </a:endParaRPr>
          </a:p>
          <a:p>
            <a:endParaRPr lang="sr-Latn-ME"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42313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F34121-93AA-4811-8C74-1FC24F1B704B}"/>
              </a:ext>
            </a:extLst>
          </p:cNvPr>
          <p:cNvSpPr>
            <a:spLocks noGrp="1"/>
          </p:cNvSpPr>
          <p:nvPr>
            <p:ph idx="1"/>
          </p:nvPr>
        </p:nvSpPr>
        <p:spPr>
          <a:xfrm>
            <a:off x="457200" y="1076417"/>
            <a:ext cx="8229600" cy="5095783"/>
          </a:xfrm>
        </p:spPr>
        <p:txBody>
          <a:bodyPr>
            <a:normAutofit fontScale="55000" lnSpcReduction="20000"/>
          </a:bodyPr>
          <a:lstStyle/>
          <a:p>
            <a:r>
              <a:rPr lang="en-US" sz="3500" dirty="0">
                <a:latin typeface="Cambria" panose="02040503050406030204" pitchFamily="18" charset="0"/>
                <a:ea typeface="Cambria" panose="02040503050406030204" pitchFamily="18" charset="0"/>
              </a:rPr>
              <a:t>The eligibility </a:t>
            </a:r>
            <a:r>
              <a:rPr lang="en-US" sz="3400" dirty="0">
                <a:latin typeface="Cambria" panose="02040503050406030204" pitchFamily="18" charset="0"/>
                <a:ea typeface="Cambria" panose="02040503050406030204" pitchFamily="18" charset="0"/>
              </a:rPr>
              <a:t>verification will be performed on the basis of the supporting documents requested by the contracting authority see Section 2.2. It will by default only be performed for the applications that have  been provisionally selected (including those placed on the reserve list) according to their score and within  the available budget for this call for proposals. In this case:</a:t>
            </a:r>
          </a:p>
          <a:p>
            <a:r>
              <a:rPr lang="en-US" sz="3400" dirty="0">
                <a:latin typeface="Cambria" panose="02040503050406030204" pitchFamily="18" charset="0"/>
                <a:ea typeface="Cambria" panose="02040503050406030204" pitchFamily="18" charset="0"/>
              </a:rPr>
              <a:t> The declaration by the lead applicant (Section 8 of Part B of the grant application form) and declaration of </a:t>
            </a:r>
            <a:r>
              <a:rPr lang="en-US" sz="3400" dirty="0" err="1">
                <a:latin typeface="Cambria" panose="02040503050406030204" pitchFamily="18" charset="0"/>
                <a:ea typeface="Cambria" panose="02040503050406030204" pitchFamily="18" charset="0"/>
              </a:rPr>
              <a:t>honour</a:t>
            </a:r>
            <a:r>
              <a:rPr lang="en-US" sz="3400" dirty="0">
                <a:latin typeface="Cambria" panose="02040503050406030204" pitchFamily="18" charset="0"/>
                <a:ea typeface="Cambria" panose="02040503050406030204" pitchFamily="18" charset="0"/>
              </a:rPr>
              <a:t> on selection and exclusion criteria will be cross-checked with the supporting documents provided by the lead applicant. Any missing supporting document or any incoherence between the declaration by the lead applicant and the supporting documents may lead to the rejection of the application on that sole basis. </a:t>
            </a:r>
          </a:p>
          <a:p>
            <a:r>
              <a:rPr lang="en-US" sz="3400" dirty="0">
                <a:latin typeface="Cambria" panose="02040503050406030204" pitchFamily="18" charset="0"/>
                <a:ea typeface="Cambria" panose="02040503050406030204" pitchFamily="18" charset="0"/>
              </a:rPr>
              <a:t> The eligibility of applicants and the affiliated entity(</a:t>
            </a:r>
            <a:r>
              <a:rPr lang="en-US" sz="3400" dirty="0" err="1">
                <a:latin typeface="Cambria" panose="02040503050406030204" pitchFamily="18" charset="0"/>
                <a:ea typeface="Cambria" panose="02040503050406030204" pitchFamily="18" charset="0"/>
              </a:rPr>
              <a:t>ies</a:t>
            </a:r>
            <a:r>
              <a:rPr lang="en-US" sz="3400" dirty="0">
                <a:latin typeface="Cambria" panose="02040503050406030204" pitchFamily="18" charset="0"/>
                <a:ea typeface="Cambria" panose="02040503050406030204" pitchFamily="18" charset="0"/>
              </a:rPr>
              <a:t>) will be verified according to the criteria set out in Section 2.1.1, including exclusion criteria.</a:t>
            </a:r>
          </a:p>
          <a:p>
            <a:r>
              <a:rPr lang="en-US" sz="3400" dirty="0">
                <a:latin typeface="Cambria" panose="02040503050406030204" pitchFamily="18" charset="0"/>
                <a:ea typeface="Cambria" panose="02040503050406030204" pitchFamily="18" charset="0"/>
              </a:rPr>
              <a:t>Any rejected application will be replaced by the next best placed application on the reserve list that falls within the available budget for this call for proposals</a:t>
            </a:r>
          </a:p>
        </p:txBody>
      </p:sp>
      <p:sp>
        <p:nvSpPr>
          <p:cNvPr id="3" name="Title 2">
            <a:extLst>
              <a:ext uri="{FF2B5EF4-FFF2-40B4-BE49-F238E27FC236}">
                <a16:creationId xmlns:a16="http://schemas.microsoft.com/office/drawing/2014/main" id="{A6C8F93E-F21B-40A5-BA7C-E04B6FD3D733}"/>
              </a:ext>
            </a:extLst>
          </p:cNvPr>
          <p:cNvSpPr>
            <a:spLocks noGrp="1"/>
          </p:cNvSpPr>
          <p:nvPr>
            <p:ph type="title"/>
          </p:nvPr>
        </p:nvSpPr>
        <p:spPr>
          <a:xfrm>
            <a:off x="457200" y="274638"/>
            <a:ext cx="8229600" cy="792162"/>
          </a:xfrm>
        </p:spPr>
        <p:txBody>
          <a:bodyPr/>
          <a:lstStyle/>
          <a:p>
            <a:r>
              <a:rPr lang="en-US" sz="4400" dirty="0">
                <a:solidFill>
                  <a:srgbClr val="FF0000"/>
                </a:solidFill>
                <a:latin typeface="Cambria" panose="02040503050406030204" pitchFamily="18" charset="0"/>
                <a:ea typeface="Cambria" panose="02040503050406030204" pitchFamily="18" charset="0"/>
              </a:rPr>
              <a:t>STEP </a:t>
            </a:r>
            <a:r>
              <a:rPr lang="sr-Latn-RS" sz="4400" dirty="0">
                <a:solidFill>
                  <a:srgbClr val="FF0000"/>
                </a:solidFill>
                <a:latin typeface="Cambria" panose="02040503050406030204" pitchFamily="18" charset="0"/>
                <a:ea typeface="Cambria" panose="02040503050406030204" pitchFamily="18" charset="0"/>
              </a:rPr>
              <a:t>3</a:t>
            </a:r>
            <a:r>
              <a:rPr lang="en-US" sz="4400" dirty="0">
                <a:solidFill>
                  <a:srgbClr val="FF0000"/>
                </a:solidFill>
                <a:latin typeface="Cambria" panose="02040503050406030204" pitchFamily="18" charset="0"/>
                <a:ea typeface="Cambria" panose="02040503050406030204" pitchFamily="18" charset="0"/>
              </a:rPr>
              <a:t>: </a:t>
            </a:r>
            <a:r>
              <a:rPr lang="en-US" sz="4400" dirty="0">
                <a:latin typeface="Cambria" panose="02040503050406030204" pitchFamily="18" charset="0"/>
                <a:ea typeface="Cambria" panose="02040503050406030204" pitchFamily="18" charset="0"/>
              </a:rPr>
              <a:t>ELIGIBILITY </a:t>
            </a:r>
            <a:endParaRPr lang="en-US" dirty="0"/>
          </a:p>
        </p:txBody>
      </p:sp>
    </p:spTree>
    <p:extLst>
      <p:ext uri="{BB962C8B-B14F-4D97-AF65-F5344CB8AC3E}">
        <p14:creationId xmlns:p14="http://schemas.microsoft.com/office/powerpoint/2010/main" val="2610579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305800" cy="6019800"/>
          </a:xfrm>
        </p:spPr>
        <p:txBody>
          <a:bodyPr>
            <a:normAutofit/>
          </a:bodyPr>
          <a:lstStyle/>
          <a:p>
            <a:pPr marL="342900" indent="0">
              <a:buNone/>
            </a:pPr>
            <a:r>
              <a:rPr lang="sr-Latn-RS" sz="2000" dirty="0">
                <a:latin typeface="Cambria" panose="02040503050406030204" pitchFamily="18" charset="0"/>
                <a:ea typeface="Cambria" panose="02040503050406030204" pitchFamily="18" charset="0"/>
              </a:rPr>
              <a:t>Not subject to change!</a:t>
            </a:r>
          </a:p>
          <a:p>
            <a:pPr marL="365760" lvl="1" indent="-256032" algn="just">
              <a:spcBef>
                <a:spcPts val="600"/>
              </a:spcBef>
              <a:buSzPct val="68000"/>
              <a:buFont typeface="Wingdings 3"/>
              <a:buChar char=""/>
            </a:pPr>
            <a:r>
              <a:rPr lang="en-US" sz="2000" b="1" dirty="0">
                <a:latin typeface="Cambria" panose="02040503050406030204" pitchFamily="18" charset="0"/>
                <a:ea typeface="Cambria" panose="02040503050406030204" pitchFamily="18" charset="0"/>
              </a:rPr>
              <a:t>Annex G will become part of the grant contract </a:t>
            </a:r>
            <a:r>
              <a:rPr lang="en-US" sz="2000" dirty="0">
                <a:latin typeface="Cambria" panose="02040503050406030204" pitchFamily="18" charset="0"/>
                <a:ea typeface="Cambria" panose="02040503050406030204" pitchFamily="18" charset="0"/>
              </a:rPr>
              <a:t>along with the Grant Applications Form and Logframe (Annex I) and Budget (Annex III): </a:t>
            </a:r>
          </a:p>
          <a:p>
            <a:pPr lvl="1"/>
            <a:r>
              <a:rPr lang="en-US" sz="1800" b="1" dirty="0">
                <a:latin typeface="Cambria" panose="02040503050406030204" pitchFamily="18" charset="0"/>
                <a:ea typeface="Cambria" panose="02040503050406030204" pitchFamily="18" charset="0"/>
              </a:rPr>
              <a:t>Annex II - General conditions </a:t>
            </a:r>
            <a:r>
              <a:rPr lang="en-US" sz="1800" dirty="0">
                <a:latin typeface="Cambria" panose="02040503050406030204" pitchFamily="18" charset="0"/>
                <a:ea typeface="Cambria" panose="02040503050406030204" pitchFamily="18" charset="0"/>
              </a:rPr>
              <a:t>applicable to European Union-financed grant contracts for external actions </a:t>
            </a:r>
            <a:r>
              <a:rPr lang="sr-Latn-RS" sz="1800" dirty="0">
                <a:latin typeface="Cambria" panose="02040503050406030204" pitchFamily="18" charset="0"/>
                <a:ea typeface="Cambria" panose="02040503050406030204" pitchFamily="18" charset="0"/>
                <a:sym typeface="Wingdings 3" panose="05040102010807070707" pitchFamily="18" charset="2"/>
              </a:rPr>
              <a:t></a:t>
            </a:r>
            <a:r>
              <a:rPr lang="en-US" sz="1800" dirty="0">
                <a:latin typeface="Cambria" panose="02040503050406030204" pitchFamily="18" charset="0"/>
                <a:ea typeface="Cambria" panose="02040503050406030204" pitchFamily="18" charset="0"/>
                <a:sym typeface="Wingdings 3" panose="05040102010807070707" pitchFamily="18" charset="2"/>
              </a:rPr>
              <a:t> </a:t>
            </a:r>
            <a:r>
              <a:rPr lang="sr-Latn-RS" sz="1800" dirty="0">
                <a:latin typeface="Cambria" panose="02040503050406030204" pitchFamily="18" charset="0"/>
                <a:ea typeface="Cambria" panose="02040503050406030204" pitchFamily="18" charset="0"/>
                <a:sym typeface="Wingdings 3" panose="05040102010807070707" pitchFamily="18" charset="2"/>
              </a:rPr>
              <a:t>P</a:t>
            </a:r>
            <a:r>
              <a:rPr lang="sr-Latn-RS" sz="1800" dirty="0">
                <a:latin typeface="Cambria" panose="02040503050406030204" pitchFamily="18" charset="0"/>
                <a:ea typeface="Cambria" panose="02040503050406030204" pitchFamily="18" charset="0"/>
              </a:rPr>
              <a:t>r</a:t>
            </a:r>
            <a:r>
              <a:rPr lang="en-US" sz="1800" dirty="0">
                <a:latin typeface="Cambria" panose="02040503050406030204" pitchFamily="18" charset="0"/>
                <a:ea typeface="Cambria" panose="02040503050406030204" pitchFamily="18" charset="0"/>
              </a:rPr>
              <a:t>escribes all relevant </a:t>
            </a:r>
            <a:r>
              <a:rPr lang="sr-Latn-RS" sz="1800" dirty="0">
                <a:latin typeface="Cambria" panose="02040503050406030204" pitchFamily="18" charset="0"/>
                <a:ea typeface="Cambria" panose="02040503050406030204" pitchFamily="18" charset="0"/>
              </a:rPr>
              <a:t>rules and procedures</a:t>
            </a:r>
            <a:r>
              <a:rPr lang="en-US" sz="1800" dirty="0">
                <a:latin typeface="Cambria" panose="02040503050406030204" pitchFamily="18" charset="0"/>
                <a:ea typeface="Cambria" panose="02040503050406030204" pitchFamily="18" charset="0"/>
              </a:rPr>
              <a:t> related to</a:t>
            </a:r>
            <a:r>
              <a:rPr lang="sr-Latn-RS" sz="1800" dirty="0">
                <a:latin typeface="Cambria" panose="02040503050406030204" pitchFamily="18" charset="0"/>
                <a:ea typeface="Cambria" panose="02040503050406030204" pitchFamily="18" charset="0"/>
              </a:rPr>
              <a:t> </a:t>
            </a:r>
            <a:r>
              <a:rPr lang="en-US" sz="1800" b="1" dirty="0">
                <a:solidFill>
                  <a:srgbClr val="FF0000"/>
                </a:solidFill>
                <a:latin typeface="Cambria" panose="02040503050406030204" pitchFamily="18" charset="0"/>
                <a:ea typeface="Cambria" panose="02040503050406030204" pitchFamily="18" charset="0"/>
              </a:rPr>
              <a:t>implementation of the actions </a:t>
            </a:r>
          </a:p>
          <a:p>
            <a:pPr lvl="1"/>
            <a:r>
              <a:rPr lang="en-GB" sz="1800" b="1" dirty="0">
                <a:latin typeface="Cambria" panose="02040503050406030204" pitchFamily="18" charset="0"/>
                <a:ea typeface="Cambria" panose="02040503050406030204" pitchFamily="18" charset="0"/>
              </a:rPr>
              <a:t>Annex IV - Procurement </a:t>
            </a:r>
            <a:r>
              <a:rPr lang="en-GB" sz="1800" dirty="0">
                <a:latin typeface="Cambria" panose="02040503050406030204" pitchFamily="18" charset="0"/>
                <a:ea typeface="Cambria" panose="02040503050406030204" pitchFamily="18" charset="0"/>
              </a:rPr>
              <a:t>by grant Beneficiaries in the context of</a:t>
            </a:r>
            <a:br>
              <a:rPr lang="en-GB" sz="1800" dirty="0">
                <a:latin typeface="Cambria" panose="02040503050406030204" pitchFamily="18" charset="0"/>
                <a:ea typeface="Cambria" panose="02040503050406030204" pitchFamily="18" charset="0"/>
              </a:rPr>
            </a:br>
            <a:r>
              <a:rPr lang="en-GB" sz="1800" dirty="0">
                <a:latin typeface="Cambria" panose="02040503050406030204" pitchFamily="18" charset="0"/>
                <a:ea typeface="Cambria" panose="02040503050406030204" pitchFamily="18" charset="0"/>
              </a:rPr>
              <a:t>European Union external actions</a:t>
            </a:r>
            <a:r>
              <a:rPr lang="sr-Latn-RS" sz="1800" dirty="0">
                <a:latin typeface="Cambria" panose="02040503050406030204" pitchFamily="18" charset="0"/>
                <a:ea typeface="Cambria" panose="02040503050406030204" pitchFamily="18" charset="0"/>
              </a:rPr>
              <a:t> </a:t>
            </a:r>
            <a:endParaRPr lang="en-US" sz="1800" b="1" dirty="0">
              <a:latin typeface="Cambria" panose="02040503050406030204" pitchFamily="18" charset="0"/>
              <a:ea typeface="Cambria" panose="02040503050406030204" pitchFamily="18" charset="0"/>
            </a:endParaRPr>
          </a:p>
          <a:p>
            <a:pPr lvl="1"/>
            <a:r>
              <a:rPr lang="en-GB" sz="1800" b="1" dirty="0">
                <a:latin typeface="Cambria" panose="02040503050406030204" pitchFamily="18" charset="0"/>
                <a:ea typeface="Cambria" panose="02040503050406030204" pitchFamily="18" charset="0"/>
              </a:rPr>
              <a:t>Annex V – Standard Request for Payment</a:t>
            </a:r>
          </a:p>
          <a:p>
            <a:pPr lvl="1"/>
            <a:r>
              <a:rPr lang="en-GB" sz="1800" b="1" dirty="0">
                <a:latin typeface="Cambria" panose="02040503050406030204" pitchFamily="18" charset="0"/>
                <a:ea typeface="Cambria" panose="02040503050406030204" pitchFamily="18" charset="0"/>
              </a:rPr>
              <a:t>Annex VI 1, 2, 3 – Narrative and Financial Reports templates</a:t>
            </a:r>
          </a:p>
          <a:p>
            <a:pPr lvl="1"/>
            <a:r>
              <a:rPr lang="en-GB" sz="1800" b="1" dirty="0">
                <a:latin typeface="Cambria" panose="02040503050406030204" pitchFamily="18" charset="0"/>
                <a:ea typeface="Cambria" panose="02040503050406030204" pitchFamily="18" charset="0"/>
              </a:rPr>
              <a:t>Annex VI 4 – Detail breakdown of expenditure</a:t>
            </a:r>
          </a:p>
          <a:p>
            <a:pPr lvl="1"/>
            <a:r>
              <a:rPr lang="en-US" sz="1800" b="1" dirty="0">
                <a:latin typeface="Cambria" panose="02040503050406030204" pitchFamily="18" charset="0"/>
                <a:ea typeface="Cambria" panose="02040503050406030204" pitchFamily="18" charset="0"/>
              </a:rPr>
              <a:t>Annex VII – Expenditure Verification </a:t>
            </a:r>
            <a:r>
              <a:rPr lang="en-US" sz="1800" dirty="0" err="1">
                <a:latin typeface="Cambria" panose="02040503050406030204" pitchFamily="18" charset="0"/>
                <a:ea typeface="Cambria" panose="02040503050406030204" pitchFamily="18" charset="0"/>
              </a:rPr>
              <a:t>ToR</a:t>
            </a:r>
            <a:r>
              <a:rPr lang="en-US" sz="1800" dirty="0">
                <a:latin typeface="Cambria" panose="02040503050406030204" pitchFamily="18" charset="0"/>
                <a:ea typeface="Cambria" panose="02040503050406030204" pitchFamily="18" charset="0"/>
              </a:rPr>
              <a:t> and model of factual findings (necessary for all grants above  EUR 100.000)</a:t>
            </a:r>
          </a:p>
          <a:p>
            <a:pPr lvl="1"/>
            <a:r>
              <a:rPr lang="en-US" sz="1800" b="1" dirty="0">
                <a:latin typeface="Cambria" panose="02040503050406030204" pitchFamily="18" charset="0"/>
                <a:ea typeface="Cambria" panose="02040503050406030204" pitchFamily="18" charset="0"/>
              </a:rPr>
              <a:t>Annex IX – Transfer of ownership of assets</a:t>
            </a:r>
          </a:p>
          <a:p>
            <a:pPr marL="365760" lvl="1" indent="-256032" algn="just">
              <a:spcBef>
                <a:spcPts val="600"/>
              </a:spcBef>
              <a:buSzPct val="68000"/>
              <a:buFont typeface="Wingdings 3"/>
              <a:buChar char=""/>
            </a:pPr>
            <a:r>
              <a:rPr lang="en-US" sz="2000" b="1" dirty="0">
                <a:latin typeface="Cambria" panose="02040503050406030204" pitchFamily="18" charset="0"/>
                <a:ea typeface="Cambria" panose="02040503050406030204" pitchFamily="18" charset="0"/>
              </a:rPr>
              <a:t>Annex J: Information on the tax regime </a:t>
            </a:r>
            <a:r>
              <a:rPr lang="en-US" sz="2000" dirty="0">
                <a:latin typeface="Cambria" panose="02040503050406030204" pitchFamily="18" charset="0"/>
                <a:ea typeface="Cambria" panose="02040503050406030204" pitchFamily="18" charset="0"/>
              </a:rPr>
              <a:t>(VAT is not an eligible cost, except if not recoverable by any other means)</a:t>
            </a:r>
          </a:p>
          <a:p>
            <a:pPr marL="365760" lvl="1" indent="-256032" algn="just">
              <a:spcBef>
                <a:spcPts val="600"/>
              </a:spcBef>
              <a:buSzPct val="68000"/>
              <a:buFont typeface="Wingdings 3"/>
              <a:buChar char=""/>
            </a:pPr>
            <a:r>
              <a:rPr lang="en-US" sz="2000" b="1" dirty="0">
                <a:latin typeface="Cambria" panose="02040503050406030204" pitchFamily="18" charset="0"/>
                <a:ea typeface="Cambria" panose="02040503050406030204" pitchFamily="18" charset="0"/>
              </a:rPr>
              <a:t>Annex K: </a:t>
            </a:r>
            <a:r>
              <a:rPr lang="en-GB" sz="2000" b="1" dirty="0">
                <a:latin typeface="Cambria" panose="02040503050406030204" pitchFamily="18" charset="0"/>
                <a:ea typeface="Cambria" panose="02040503050406030204" pitchFamily="18" charset="0"/>
              </a:rPr>
              <a:t>Guidelines and Checklist </a:t>
            </a:r>
            <a:r>
              <a:rPr lang="en-GB" sz="2000" dirty="0">
                <a:latin typeface="Cambria" panose="02040503050406030204" pitchFamily="18" charset="0"/>
                <a:ea typeface="Cambria" panose="02040503050406030204" pitchFamily="18" charset="0"/>
              </a:rPr>
              <a:t>for assessing</a:t>
            </a:r>
            <a:r>
              <a:rPr lang="en-US" sz="2000" dirty="0">
                <a:latin typeface="Cambria" panose="02040503050406030204" pitchFamily="18" charset="0"/>
                <a:ea typeface="Cambria" panose="02040503050406030204" pitchFamily="18" charset="0"/>
              </a:rPr>
              <a:t> </a:t>
            </a:r>
            <a:r>
              <a:rPr lang="en-GB" sz="2000" dirty="0">
                <a:latin typeface="Cambria" panose="02040503050406030204" pitchFamily="18" charset="0"/>
                <a:ea typeface="Cambria" panose="02040503050406030204" pitchFamily="18" charset="0"/>
              </a:rPr>
              <a:t>action budgets and </a:t>
            </a:r>
            <a:r>
              <a:rPr lang="en-GB" sz="2000" b="1" dirty="0">
                <a:latin typeface="Cambria" panose="02040503050406030204" pitchFamily="18" charset="0"/>
                <a:ea typeface="Cambria" panose="02040503050406030204" pitchFamily="18" charset="0"/>
              </a:rPr>
              <a:t>simplified cost options </a:t>
            </a:r>
            <a:r>
              <a:rPr lang="en-GB" sz="2000" dirty="0">
                <a:latin typeface="Cambria" panose="02040503050406030204" pitchFamily="18" charset="0"/>
                <a:ea typeface="Cambria" panose="02040503050406030204" pitchFamily="18" charset="0"/>
              </a:rPr>
              <a:t>for Union financed grant contracts</a:t>
            </a:r>
          </a:p>
          <a:p>
            <a:endParaRPr lang="en-GB" sz="2000" b="1" dirty="0">
              <a:latin typeface="Cambria" panose="02040503050406030204" pitchFamily="18" charset="0"/>
              <a:ea typeface="Cambria" panose="02040503050406030204" pitchFamily="18" charset="0"/>
            </a:endParaRPr>
          </a:p>
          <a:p>
            <a:endParaRPr lang="en-US" dirty="0"/>
          </a:p>
        </p:txBody>
      </p:sp>
      <p:sp>
        <p:nvSpPr>
          <p:cNvPr id="3" name="Title 2"/>
          <p:cNvSpPr>
            <a:spLocks noGrp="1"/>
          </p:cNvSpPr>
          <p:nvPr>
            <p:ph type="title"/>
          </p:nvPr>
        </p:nvSpPr>
        <p:spPr>
          <a:xfrm>
            <a:off x="457200" y="274638"/>
            <a:ext cx="8229600" cy="576071"/>
          </a:xfrm>
        </p:spPr>
        <p:txBody>
          <a:bodyPr>
            <a:normAutofit/>
          </a:bodyPr>
          <a:lstStyle/>
          <a:p>
            <a:pPr algn="ctr"/>
            <a:r>
              <a:rPr lang="en-US" sz="2400" dirty="0">
                <a:solidFill>
                  <a:schemeClr val="tx1"/>
                </a:solidFill>
                <a:effectLst/>
                <a:latin typeface="Cambria" panose="02040503050406030204" pitchFamily="18" charset="0"/>
                <a:ea typeface="Cambria" panose="02040503050406030204" pitchFamily="18" charset="0"/>
              </a:rPr>
              <a:t>Documents for </a:t>
            </a:r>
            <a:r>
              <a:rPr lang="en-US" sz="2400" dirty="0">
                <a:solidFill>
                  <a:srgbClr val="FF0000"/>
                </a:solidFill>
                <a:effectLst/>
                <a:latin typeface="Cambria" panose="02040503050406030204" pitchFamily="18" charset="0"/>
                <a:ea typeface="Cambria" panose="02040503050406030204" pitchFamily="18" charset="0"/>
              </a:rPr>
              <a:t>information</a:t>
            </a:r>
            <a:endParaRPr lang="en-US" sz="2400" dirty="0"/>
          </a:p>
        </p:txBody>
      </p:sp>
      <p:pic>
        <p:nvPicPr>
          <p:cNvPr id="4" name="Picture 3">
            <a:extLst>
              <a:ext uri="{FF2B5EF4-FFF2-40B4-BE49-F238E27FC236}">
                <a16:creationId xmlns:a16="http://schemas.microsoft.com/office/drawing/2014/main" id="{4F777691-FE06-1B64-B921-879F1AB79B65}"/>
              </a:ext>
            </a:extLst>
          </p:cNvPr>
          <p:cNvPicPr>
            <a:picLocks noChangeAspect="1"/>
          </p:cNvPicPr>
          <p:nvPr/>
        </p:nvPicPr>
        <p:blipFill>
          <a:blip r:embed="rId2"/>
          <a:stretch>
            <a:fillRect/>
          </a:stretch>
        </p:blipFill>
        <p:spPr>
          <a:xfrm>
            <a:off x="68216" y="562673"/>
            <a:ext cx="777967" cy="6096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A674569-2BCA-DF2E-BCE4-0CCA51F448BC}"/>
              </a:ext>
            </a:extLst>
          </p:cNvPr>
          <p:cNvSpPr txBox="1">
            <a:spLocks/>
          </p:cNvSpPr>
          <p:nvPr/>
        </p:nvSpPr>
        <p:spPr>
          <a:xfrm>
            <a:off x="2362200" y="1524000"/>
            <a:ext cx="3965591" cy="990600"/>
          </a:xfrm>
          <a:prstGeom prst="rect">
            <a:avLst/>
          </a:prstGeom>
        </p:spPr>
        <p:txBody>
          <a:bodyPr vert="horz" lIns="0" tIns="0" rIns="0" bIns="0" rtlCol="0" anchor="t" anchorCtr="0">
            <a:noAutofit/>
          </a:bodyPr>
          <a:lstStyle>
            <a:lvl1pPr algn="l" defTabSz="914400" rtl="0" eaLnBrk="1" latinLnBrk="0" hangingPunct="1">
              <a:lnSpc>
                <a:spcPct val="85000"/>
              </a:lnSpc>
              <a:spcBef>
                <a:spcPct val="0"/>
              </a:spcBef>
              <a:buNone/>
              <a:defRPr sz="2400" b="0" kern="1200">
                <a:solidFill>
                  <a:schemeClr val="bg1"/>
                </a:solidFill>
                <a:latin typeface="EYInterstate Light" panose="02000506000000020004" pitchFamily="2" charset="0"/>
                <a:ea typeface="+mj-ea"/>
                <a:cs typeface="Arial" pitchFamily="34" charset="0"/>
              </a:defRPr>
            </a:lvl1pPr>
          </a:lstStyle>
          <a:p>
            <a:pPr algn="ctr"/>
            <a:r>
              <a:rPr lang="en-US" sz="4400" b="1" dirty="0">
                <a:solidFill>
                  <a:schemeClr val="tx1"/>
                </a:solidFill>
                <a:latin typeface="Cambria" panose="02040503050406030204" pitchFamily="18" charset="0"/>
                <a:ea typeface="Cambria" panose="02040503050406030204" pitchFamily="18" charset="0"/>
                <a:cs typeface="Calibri" panose="020F0502020204030204" pitchFamily="34" charset="0"/>
              </a:rPr>
              <a:t>Q&amp;A</a:t>
            </a:r>
            <a:endParaRPr lang="sr-Latn-RS" sz="4400" b="1" dirty="0">
              <a:solidFill>
                <a:schemeClr val="tx1"/>
              </a:solidFill>
              <a:latin typeface="Cambria" panose="02040503050406030204" pitchFamily="18" charset="0"/>
              <a:ea typeface="Cambria" panose="02040503050406030204" pitchFamily="18" charset="0"/>
              <a:cs typeface="Calibri" panose="020F0502020204030204" pitchFamily="34" charset="0"/>
            </a:endParaRPr>
          </a:p>
        </p:txBody>
      </p:sp>
      <p:pic>
        <p:nvPicPr>
          <p:cNvPr id="7" name="Picture 6" descr="A red question mark and a ball&#10;&#10;Description automatically generated">
            <a:extLst>
              <a:ext uri="{FF2B5EF4-FFF2-40B4-BE49-F238E27FC236}">
                <a16:creationId xmlns:a16="http://schemas.microsoft.com/office/drawing/2014/main" id="{C92FDDFB-648F-753F-9F71-9D35AABE1F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9000" y="2819400"/>
            <a:ext cx="1943100" cy="1752600"/>
          </a:xfrm>
          <a:prstGeom prst="rect">
            <a:avLst/>
          </a:prstGeom>
        </p:spPr>
      </p:pic>
    </p:spTree>
    <p:extLst>
      <p:ext uri="{BB962C8B-B14F-4D97-AF65-F5344CB8AC3E}">
        <p14:creationId xmlns:p14="http://schemas.microsoft.com/office/powerpoint/2010/main" val="4284200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447800"/>
          </a:xfrm>
        </p:spPr>
        <p:txBody>
          <a:bodyPr>
            <a:normAutofit/>
          </a:bodyPr>
          <a:lstStyle/>
          <a:p>
            <a:pPr algn="ctr"/>
            <a:r>
              <a:rPr lang="en-US" sz="2000" b="1" dirty="0">
                <a:latin typeface="Cambria" pitchFamily="18" charset="0"/>
              </a:rPr>
              <a:t>CBC Montenegro-</a:t>
            </a:r>
            <a:r>
              <a:rPr lang="sr-Latn-RS" sz="2000" b="1" dirty="0">
                <a:latin typeface="Cambria" pitchFamily="18" charset="0"/>
              </a:rPr>
              <a:t>Albania</a:t>
            </a:r>
            <a:endParaRPr lang="en-US" sz="2000" b="1" dirty="0">
              <a:latin typeface="Cambria" pitchFamily="18" charset="0"/>
            </a:endParaRPr>
          </a:p>
        </p:txBody>
      </p:sp>
      <p:sp>
        <p:nvSpPr>
          <p:cNvPr id="3" name="Content Placeholder 2"/>
          <p:cNvSpPr>
            <a:spLocks noGrp="1"/>
          </p:cNvSpPr>
          <p:nvPr>
            <p:ph idx="1"/>
          </p:nvPr>
        </p:nvSpPr>
        <p:spPr>
          <a:xfrm>
            <a:off x="457200" y="3124200"/>
            <a:ext cx="8229600" cy="3001963"/>
          </a:xfrm>
        </p:spPr>
        <p:txBody>
          <a:bodyPr>
            <a:normAutofit lnSpcReduction="10000"/>
          </a:bodyPr>
          <a:lstStyle/>
          <a:p>
            <a:pPr algn="ctr">
              <a:buNone/>
            </a:pPr>
            <a:endParaRPr lang="sr-Latn-ME" dirty="0">
              <a:latin typeface="Cambria" pitchFamily="18" charset="0"/>
            </a:endParaRPr>
          </a:p>
          <a:p>
            <a:pPr algn="ctr">
              <a:buNone/>
            </a:pPr>
            <a:r>
              <a:rPr lang="sr-Latn-ME" b="1" dirty="0">
                <a:latin typeface="Cambria" pitchFamily="18" charset="0"/>
              </a:rPr>
              <a:t>THANK YOU FOR YOUR ATTENTION!</a:t>
            </a:r>
            <a:endParaRPr lang="en-US" b="1" dirty="0">
              <a:latin typeface="Cambria" pitchFamily="18" charset="0"/>
            </a:endParaRPr>
          </a:p>
          <a:p>
            <a:pPr algn="ctr">
              <a:buNone/>
            </a:pPr>
            <a:endParaRPr lang="en-US" b="1" dirty="0">
              <a:latin typeface="Cambria" pitchFamily="18" charset="0"/>
            </a:endParaRPr>
          </a:p>
          <a:p>
            <a:pPr algn="ctr">
              <a:buNone/>
            </a:pPr>
            <a:r>
              <a:rPr lang="en-US" b="1" dirty="0">
                <a:latin typeface="Cambria" pitchFamily="18" charset="0"/>
              </a:rPr>
              <a:t>Good luck!</a:t>
            </a:r>
            <a:endParaRPr lang="sr-Latn-ME" b="1" dirty="0">
              <a:latin typeface="Cambria" pitchFamily="18" charset="0"/>
            </a:endParaRPr>
          </a:p>
          <a:p>
            <a:pPr algn="ctr">
              <a:buNone/>
            </a:pPr>
            <a:endParaRPr lang="sr-Latn-ME" b="1" dirty="0">
              <a:latin typeface="Cambria" pitchFamily="18" charset="0"/>
            </a:endParaRPr>
          </a:p>
          <a:p>
            <a:pPr algn="ctr">
              <a:buNone/>
            </a:pPr>
            <a:r>
              <a:rPr lang="en-US" b="1" dirty="0">
                <a:latin typeface="Cambria" pitchFamily="18" charset="0"/>
                <a:hlinkClick r:id="rId2"/>
              </a:rPr>
              <a:t>c</a:t>
            </a:r>
            <a:r>
              <a:rPr lang="sr-Latn-ME" b="1" dirty="0">
                <a:latin typeface="Cambria" pitchFamily="18" charset="0"/>
                <a:hlinkClick r:id="rId2"/>
              </a:rPr>
              <a:t>f</a:t>
            </a:r>
            <a:r>
              <a:rPr lang="en-US" b="1" dirty="0" err="1">
                <a:latin typeface="Cambria" pitchFamily="18" charset="0"/>
                <a:hlinkClick r:id="rId2"/>
              </a:rPr>
              <a:t>pmne</a:t>
            </a:r>
            <a:r>
              <a:rPr lang="en-US" b="1" dirty="0">
                <a:latin typeface="Cambria" pitchFamily="18" charset="0"/>
                <a:hlinkClick r:id="rId2"/>
              </a:rPr>
              <a:t>.</a:t>
            </a:r>
            <a:r>
              <a:rPr lang="sr-Latn-ME" b="1" dirty="0">
                <a:latin typeface="Cambria" pitchFamily="18" charset="0"/>
                <a:hlinkClick r:id="rId2"/>
              </a:rPr>
              <a:t>alb@mif.gov.me</a:t>
            </a:r>
            <a:r>
              <a:rPr lang="sr-Latn-ME" b="1" dirty="0">
                <a:latin typeface="Cambria" pitchFamily="18" charset="0"/>
              </a:rPr>
              <a:t> </a:t>
            </a:r>
            <a:endParaRPr lang="en-US" b="1" dirty="0">
              <a:latin typeface="Cambria" pitchFamily="18" charset="0"/>
            </a:endParaRPr>
          </a:p>
        </p:txBody>
      </p:sp>
      <p:sp>
        <p:nvSpPr>
          <p:cNvPr id="6" name="object 10"/>
          <p:cNvSpPr/>
          <p:nvPr/>
        </p:nvSpPr>
        <p:spPr>
          <a:xfrm>
            <a:off x="1103856" y="507304"/>
            <a:ext cx="1219200" cy="762000"/>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orbel" panose="020B0503020204020204"/>
              <a:ea typeface="+mn-ea"/>
              <a:cs typeface="+mn-cs"/>
            </a:endParaRPr>
          </a:p>
        </p:txBody>
      </p:sp>
      <p:sp>
        <p:nvSpPr>
          <p:cNvPr id="7" name="object 11"/>
          <p:cNvSpPr/>
          <p:nvPr/>
        </p:nvSpPr>
        <p:spPr>
          <a:xfrm>
            <a:off x="3810000" y="457200"/>
            <a:ext cx="1600200" cy="838200"/>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orbel" panose="020B0503020204020204"/>
              <a:ea typeface="+mn-ea"/>
              <a:cs typeface="+mn-cs"/>
            </a:endParaRPr>
          </a:p>
        </p:txBody>
      </p:sp>
      <p:pic>
        <p:nvPicPr>
          <p:cNvPr id="8" name="Picture 7">
            <a:extLst>
              <a:ext uri="{FF2B5EF4-FFF2-40B4-BE49-F238E27FC236}">
                <a16:creationId xmlns:a16="http://schemas.microsoft.com/office/drawing/2014/main" id="{BDF15577-1F42-481E-9824-85D841EA79C8}"/>
              </a:ext>
            </a:extLst>
          </p:cNvPr>
          <p:cNvPicPr>
            <a:picLocks noChangeAspect="1"/>
          </p:cNvPicPr>
          <p:nvPr/>
        </p:nvPicPr>
        <p:blipFill>
          <a:blip r:embed="rId5"/>
          <a:stretch>
            <a:fillRect/>
          </a:stretch>
        </p:blipFill>
        <p:spPr>
          <a:xfrm>
            <a:off x="7156010" y="484360"/>
            <a:ext cx="1219200" cy="77105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625" y="1295401"/>
            <a:ext cx="8229600" cy="4267200"/>
          </a:xfrm>
        </p:spPr>
        <p:txBody>
          <a:bodyPr>
            <a:normAutofit/>
          </a:bodyPr>
          <a:lstStyle/>
          <a:p>
            <a:endParaRPr lang="en-US" sz="2000" dirty="0"/>
          </a:p>
          <a:p>
            <a:pPr marL="109728" indent="0">
              <a:buNone/>
            </a:pPr>
            <a:r>
              <a:rPr lang="en-US" sz="2000" b="1" dirty="0">
                <a:latin typeface="Cambria" panose="02040503050406030204" pitchFamily="18" charset="0"/>
                <a:ea typeface="Cambria" panose="02040503050406030204" pitchFamily="18" charset="0"/>
              </a:rPr>
              <a:t>Guidelines for Grant Applicants (</a:t>
            </a:r>
            <a:r>
              <a:rPr lang="en-US" sz="2000" b="1" dirty="0" err="1">
                <a:latin typeface="Cambria" panose="02040503050406030204" pitchFamily="18" charset="0"/>
                <a:ea typeface="Cambria" panose="02040503050406030204" pitchFamily="18" charset="0"/>
              </a:rPr>
              <a:t>GfA</a:t>
            </a:r>
            <a:r>
              <a:rPr lang="en-US" sz="2000" b="1" dirty="0">
                <a:latin typeface="Cambria" panose="02040503050406030204" pitchFamily="18" charset="0"/>
                <a:ea typeface="Cambria" panose="02040503050406030204" pitchFamily="18" charset="0"/>
              </a:rPr>
              <a:t>)</a:t>
            </a:r>
          </a:p>
          <a:p>
            <a:pPr marL="109728" indent="0">
              <a:buNone/>
            </a:pPr>
            <a:r>
              <a:rPr lang="en-US" sz="2000" dirty="0">
                <a:latin typeface="Cambria" panose="02040503050406030204" pitchFamily="18" charset="0"/>
                <a:ea typeface="Cambria" panose="02040503050406030204" pitchFamily="18" charset="0"/>
              </a:rPr>
              <a:t>+</a:t>
            </a:r>
          </a:p>
          <a:p>
            <a:pPr marL="109728" indent="0">
              <a:buNone/>
            </a:pPr>
            <a:r>
              <a:rPr lang="en-US" sz="2000" b="1" dirty="0">
                <a:latin typeface="Cambria" panose="02040503050406030204" pitchFamily="18" charset="0"/>
                <a:ea typeface="Cambria" panose="02040503050406030204" pitchFamily="18" charset="0"/>
              </a:rPr>
              <a:t>Annexes:</a:t>
            </a:r>
          </a:p>
          <a:p>
            <a:pPr>
              <a:buFont typeface="Wingdings 3" panose="05040102010807070707" pitchFamily="18" charset="2"/>
              <a:buChar char=""/>
            </a:pPr>
            <a:r>
              <a:rPr lang="en-US" sz="2000" dirty="0">
                <a:latin typeface="Cambria" panose="02040503050406030204" pitchFamily="18" charset="0"/>
                <a:ea typeface="Cambria" panose="02040503050406030204" pitchFamily="18" charset="0"/>
              </a:rPr>
              <a:t>Documents to be completed</a:t>
            </a:r>
          </a:p>
          <a:p>
            <a:pPr>
              <a:buFont typeface="Wingdings 3" panose="05040102010807070707" pitchFamily="18" charset="2"/>
              <a:buChar char=""/>
            </a:pPr>
            <a:r>
              <a:rPr lang="en-US" sz="2000" dirty="0">
                <a:latin typeface="Cambria" panose="02040503050406030204" pitchFamily="18" charset="0"/>
                <a:ea typeface="Cambria" panose="02040503050406030204" pitchFamily="18" charset="0"/>
              </a:rPr>
              <a:t>Documents for information</a:t>
            </a:r>
          </a:p>
          <a:p>
            <a:endParaRPr lang="en-US" sz="2000" dirty="0"/>
          </a:p>
        </p:txBody>
      </p:sp>
      <p:sp>
        <p:nvSpPr>
          <p:cNvPr id="3" name="Title 2"/>
          <p:cNvSpPr>
            <a:spLocks noGrp="1"/>
          </p:cNvSpPr>
          <p:nvPr>
            <p:ph type="title"/>
          </p:nvPr>
        </p:nvSpPr>
        <p:spPr>
          <a:xfrm>
            <a:off x="457200" y="274638"/>
            <a:ext cx="8229600" cy="792162"/>
          </a:xfrm>
        </p:spPr>
        <p:txBody>
          <a:bodyPr>
            <a:normAutofit/>
          </a:bodyPr>
          <a:lstStyle/>
          <a:p>
            <a:pPr algn="ctr"/>
            <a:r>
              <a:rPr lang="en-US" sz="2400" u="sng" dirty="0">
                <a:solidFill>
                  <a:schemeClr val="tx1"/>
                </a:solidFill>
                <a:effectLst/>
                <a:latin typeface="Cambria" panose="02040503050406030204" pitchFamily="18" charset="0"/>
                <a:ea typeface="Cambria" panose="02040503050406030204" pitchFamily="18" charset="0"/>
              </a:rPr>
              <a:t>Content of the Grant Application Package</a:t>
            </a:r>
          </a:p>
        </p:txBody>
      </p:sp>
      <p:pic>
        <p:nvPicPr>
          <p:cNvPr id="5" name="Picture 4">
            <a:extLst>
              <a:ext uri="{FF2B5EF4-FFF2-40B4-BE49-F238E27FC236}">
                <a16:creationId xmlns:a16="http://schemas.microsoft.com/office/drawing/2014/main" id="{C4899BCB-7E61-88AF-120B-36A17D9441FD}"/>
              </a:ext>
            </a:extLst>
          </p:cNvPr>
          <p:cNvPicPr>
            <a:picLocks noChangeAspect="1"/>
          </p:cNvPicPr>
          <p:nvPr/>
        </p:nvPicPr>
        <p:blipFill>
          <a:blip r:embed="rId2"/>
          <a:stretch>
            <a:fillRect/>
          </a:stretch>
        </p:blipFill>
        <p:spPr>
          <a:xfrm>
            <a:off x="4953000" y="3048000"/>
            <a:ext cx="2654436" cy="219721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38200"/>
            <a:ext cx="8458200" cy="4767072"/>
          </a:xfrm>
        </p:spPr>
        <p:txBody>
          <a:bodyPr>
            <a:normAutofit/>
          </a:bodyPr>
          <a:lstStyle/>
          <a:p>
            <a:pPr>
              <a:spcBef>
                <a:spcPts val="600"/>
              </a:spcBef>
              <a:spcAft>
                <a:spcPts val="600"/>
              </a:spcAft>
            </a:pPr>
            <a:r>
              <a:rPr lang="en-US" sz="2400" b="1" dirty="0">
                <a:latin typeface="Cambria" panose="02040503050406030204" pitchFamily="18" charset="0"/>
                <a:ea typeface="Cambria" panose="02040503050406030204" pitchFamily="18" charset="0"/>
              </a:rPr>
              <a:t>Annex A: </a:t>
            </a:r>
            <a:r>
              <a:rPr lang="en-US" sz="2400" dirty="0">
                <a:latin typeface="Cambria" panose="02040503050406030204" pitchFamily="18" charset="0"/>
                <a:ea typeface="Cambria" panose="02040503050406030204" pitchFamily="18" charset="0"/>
              </a:rPr>
              <a:t>Grant Application Form </a:t>
            </a:r>
            <a:endParaRPr lang="en-US" sz="2400" b="1" dirty="0">
              <a:solidFill>
                <a:srgbClr val="FF0000"/>
              </a:solidFill>
              <a:latin typeface="Cambria" panose="02040503050406030204" pitchFamily="18" charset="0"/>
              <a:ea typeface="Cambria" panose="02040503050406030204" pitchFamily="18" charset="0"/>
            </a:endParaRPr>
          </a:p>
          <a:p>
            <a:pPr lvl="1">
              <a:spcBef>
                <a:spcPts val="600"/>
              </a:spcBef>
              <a:spcAft>
                <a:spcPts val="600"/>
              </a:spcAft>
            </a:pPr>
            <a:r>
              <a:rPr lang="en-US" sz="2400" dirty="0">
                <a:solidFill>
                  <a:srgbClr val="FF0000"/>
                </a:solidFill>
                <a:latin typeface="Cambria" panose="02040503050406030204" pitchFamily="18" charset="0"/>
                <a:ea typeface="Cambria" panose="02040503050406030204" pitchFamily="18" charset="0"/>
              </a:rPr>
              <a:t>Part A Concept Note </a:t>
            </a:r>
            <a:r>
              <a:rPr lang="en-US" sz="2400" dirty="0">
                <a:latin typeface="Cambria" panose="02040503050406030204" pitchFamily="18" charset="0"/>
                <a:ea typeface="Cambria" panose="02040503050406030204" pitchFamily="18" charset="0"/>
              </a:rPr>
              <a:t>(STEP 1)</a:t>
            </a:r>
          </a:p>
          <a:p>
            <a:pPr lvl="1">
              <a:spcBef>
                <a:spcPts val="600"/>
              </a:spcBef>
              <a:spcAft>
                <a:spcPts val="600"/>
              </a:spcAft>
            </a:pPr>
            <a:r>
              <a:rPr lang="en-US" sz="2400" dirty="0">
                <a:solidFill>
                  <a:srgbClr val="FF0000"/>
                </a:solidFill>
                <a:latin typeface="Cambria" panose="02040503050406030204" pitchFamily="18" charset="0"/>
                <a:ea typeface="Cambria" panose="02040503050406030204" pitchFamily="18" charset="0"/>
              </a:rPr>
              <a:t>Part B Full Application Form </a:t>
            </a:r>
            <a:r>
              <a:rPr lang="en-US" sz="2400" dirty="0">
                <a:latin typeface="Cambria" panose="02040503050406030204" pitchFamily="18" charset="0"/>
                <a:ea typeface="Cambria" panose="02040503050406030204" pitchFamily="18" charset="0"/>
              </a:rPr>
              <a:t>(STEP 2 only pre-selected) </a:t>
            </a:r>
          </a:p>
          <a:p>
            <a:pPr>
              <a:spcBef>
                <a:spcPts val="600"/>
              </a:spcBef>
              <a:spcAft>
                <a:spcPts val="600"/>
              </a:spcAft>
            </a:pPr>
            <a:r>
              <a:rPr lang="en-US" sz="2400" b="1" dirty="0">
                <a:latin typeface="Cambria" panose="02040503050406030204" pitchFamily="18" charset="0"/>
                <a:ea typeface="Cambria" panose="02040503050406030204" pitchFamily="18" charset="0"/>
              </a:rPr>
              <a:t>Annex B: </a:t>
            </a:r>
            <a:r>
              <a:rPr lang="en-US" sz="2400" dirty="0">
                <a:latin typeface="Cambria" panose="02040503050406030204" pitchFamily="18" charset="0"/>
                <a:ea typeface="Cambria" panose="02040503050406030204" pitchFamily="18" charset="0"/>
              </a:rPr>
              <a:t>Budget</a:t>
            </a:r>
            <a:r>
              <a:rPr lang="sr-Latn-ME" sz="2400" dirty="0">
                <a:latin typeface="Cambria" panose="02040503050406030204" pitchFamily="18" charset="0"/>
                <a:ea typeface="Cambria" panose="02040503050406030204" pitchFamily="18" charset="0"/>
              </a:rPr>
              <a:t> of the Action</a:t>
            </a:r>
            <a:r>
              <a:rPr lang="en-US" sz="2400" dirty="0">
                <a:latin typeface="Cambria" panose="02040503050406030204" pitchFamily="18" charset="0"/>
                <a:ea typeface="Cambria" panose="02040503050406030204" pitchFamily="18" charset="0"/>
              </a:rPr>
              <a:t> (STEP 2)</a:t>
            </a:r>
          </a:p>
          <a:p>
            <a:pPr>
              <a:spcBef>
                <a:spcPts val="600"/>
              </a:spcBef>
              <a:spcAft>
                <a:spcPts val="600"/>
              </a:spcAft>
            </a:pPr>
            <a:r>
              <a:rPr lang="en-US" sz="2400" b="1" dirty="0">
                <a:latin typeface="Cambria" panose="02040503050406030204" pitchFamily="18" charset="0"/>
                <a:ea typeface="Cambria" panose="02040503050406030204" pitchFamily="18" charset="0"/>
              </a:rPr>
              <a:t>Annex C: </a:t>
            </a:r>
            <a:r>
              <a:rPr lang="en-US" sz="2400" dirty="0">
                <a:latin typeface="Cambria" panose="02040503050406030204" pitchFamily="18" charset="0"/>
                <a:ea typeface="Cambria" panose="02040503050406030204" pitchFamily="18" charset="0"/>
              </a:rPr>
              <a:t>Logical Framework Matrix (STEP 2)</a:t>
            </a:r>
          </a:p>
          <a:p>
            <a:pPr>
              <a:spcBef>
                <a:spcPts val="600"/>
              </a:spcBef>
              <a:spcAft>
                <a:spcPts val="600"/>
              </a:spcAft>
            </a:pPr>
            <a:r>
              <a:rPr lang="en-US" sz="2400" b="1" dirty="0">
                <a:latin typeface="Cambria" panose="02040503050406030204" pitchFamily="18" charset="0"/>
                <a:ea typeface="Cambria" panose="02040503050406030204" pitchFamily="18" charset="0"/>
              </a:rPr>
              <a:t>Annex D: </a:t>
            </a:r>
            <a:r>
              <a:rPr lang="sr-Latn-ME" sz="2400" dirty="0">
                <a:latin typeface="Cambria" panose="02040503050406030204" pitchFamily="18" charset="0"/>
                <a:ea typeface="Cambria" panose="02040503050406030204" pitchFamily="18" charset="0"/>
              </a:rPr>
              <a:t>Identification form </a:t>
            </a:r>
            <a:r>
              <a:rPr lang="en-US" sz="2400" dirty="0">
                <a:latin typeface="Cambria" panose="02040503050406030204" pitchFamily="18" charset="0"/>
                <a:ea typeface="Cambria" panose="02040503050406030204" pitchFamily="18" charset="0"/>
              </a:rPr>
              <a:t>(private</a:t>
            </a:r>
            <a:r>
              <a:rPr lang="sr-Latn-ME" sz="2400" dirty="0">
                <a:latin typeface="Cambria" panose="02040503050406030204" pitchFamily="18" charset="0"/>
                <a:ea typeface="Cambria" panose="02040503050406030204" pitchFamily="18" charset="0"/>
              </a:rPr>
              <a:t> and public</a:t>
            </a:r>
            <a:r>
              <a:rPr lang="en-US" sz="2400" dirty="0">
                <a:latin typeface="Cambria" panose="02040503050406030204" pitchFamily="18" charset="0"/>
                <a:ea typeface="Cambria" panose="02040503050406030204" pitchFamily="18" charset="0"/>
              </a:rPr>
              <a:t>) (STEP 2)</a:t>
            </a:r>
          </a:p>
          <a:p>
            <a:pPr marL="365760" marR="0" lvl="0" indent="-256032" algn="l" defTabSz="914400" rtl="0" eaLnBrk="1" fontAlgn="auto" latinLnBrk="0" hangingPunct="1">
              <a:lnSpc>
                <a:spcPct val="100000"/>
              </a:lnSpc>
              <a:spcBef>
                <a:spcPts val="600"/>
              </a:spcBef>
              <a:spcAft>
                <a:spcPts val="600"/>
              </a:spcAft>
              <a:buClr>
                <a:srgbClr val="2DA2BF"/>
              </a:buClr>
              <a:buSzPct val="68000"/>
              <a:buFont typeface="Wingdings 3"/>
              <a:buChar char=""/>
              <a:tabLst/>
              <a:defRPr/>
            </a:pPr>
            <a:r>
              <a:rPr lang="en-US" sz="2400" b="1" dirty="0">
                <a:latin typeface="Cambria" panose="02040503050406030204" pitchFamily="18" charset="0"/>
                <a:ea typeface="Cambria" panose="02040503050406030204" pitchFamily="18" charset="0"/>
              </a:rPr>
              <a:t>Annex F: </a:t>
            </a:r>
            <a:r>
              <a:rPr lang="en-US" sz="2400" dirty="0">
                <a:latin typeface="Cambria" panose="02040503050406030204" pitchFamily="18" charset="0"/>
                <a:ea typeface="Cambria" panose="02040503050406030204" pitchFamily="18" charset="0"/>
              </a:rPr>
              <a:t>Organisation data form</a:t>
            </a:r>
            <a:r>
              <a:rPr lang="sr-Latn-ME" sz="2400" dirty="0">
                <a:latin typeface="Cambria" panose="02040503050406030204" pitchFamily="18" charset="0"/>
                <a:ea typeface="Cambria" panose="02040503050406030204" pitchFamily="18" charset="0"/>
              </a:rPr>
              <a:t> offline</a:t>
            </a:r>
            <a:r>
              <a:rPr lang="en-US" sz="2400" dirty="0">
                <a:latin typeface="Cambria" panose="02040503050406030204" pitchFamily="18" charset="0"/>
                <a:ea typeface="Cambria" panose="02040503050406030204" pitchFamily="18" charset="0"/>
              </a:rPr>
              <a:t> </a:t>
            </a: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(STEP 2)</a:t>
            </a:r>
          </a:p>
          <a:p>
            <a:pPr>
              <a:spcBef>
                <a:spcPts val="600"/>
              </a:spcBef>
              <a:spcAft>
                <a:spcPts val="600"/>
              </a:spcAft>
              <a:buClr>
                <a:srgbClr val="2DA2BF"/>
              </a:buClr>
              <a:defRPr/>
            </a:pPr>
            <a:r>
              <a:rPr lang="en-GB" sz="2400" b="1" dirty="0">
                <a:latin typeface="Cambria" panose="02040503050406030204" pitchFamily="18" charset="0"/>
                <a:ea typeface="Cambria" panose="02040503050406030204" pitchFamily="18" charset="0"/>
              </a:rPr>
              <a:t>Annex </a:t>
            </a:r>
            <a:r>
              <a:rPr lang="sr-Latn-ME" sz="2400" b="1" dirty="0">
                <a:latin typeface="Cambria" panose="02040503050406030204" pitchFamily="18" charset="0"/>
                <a:ea typeface="Cambria" panose="02040503050406030204" pitchFamily="18" charset="0"/>
              </a:rPr>
              <a:t>H</a:t>
            </a:r>
            <a:r>
              <a:rPr lang="en-GB" sz="2400" b="1" dirty="0">
                <a:latin typeface="Cambria" panose="02040503050406030204" pitchFamily="18" charset="0"/>
                <a:ea typeface="Cambria" panose="02040503050406030204" pitchFamily="18" charset="0"/>
              </a:rPr>
              <a:t>: </a:t>
            </a:r>
            <a:r>
              <a:rPr lang="sr-Latn-ME" sz="2400" dirty="0">
                <a:latin typeface="Cambria" panose="02040503050406030204" pitchFamily="18" charset="0"/>
                <a:ea typeface="Cambria" panose="02040503050406030204" pitchFamily="18" charset="0"/>
              </a:rPr>
              <a:t>Declaration of honour</a:t>
            </a:r>
            <a:r>
              <a:rPr lang="en-US" sz="2400" dirty="0">
                <a:latin typeface="Cambria" panose="02040503050406030204" pitchFamily="18" charset="0"/>
                <a:ea typeface="Cambria" panose="02040503050406030204" pitchFamily="18" charset="0"/>
              </a:rPr>
              <a:t> (STEP 2)</a:t>
            </a:r>
            <a:endParaRPr lang="sr-Latn-RS" sz="2400" dirty="0">
              <a:latin typeface="Cambria" panose="02040503050406030204" pitchFamily="18" charset="0"/>
              <a:ea typeface="Cambria" panose="02040503050406030204" pitchFamily="18" charset="0"/>
            </a:endParaRPr>
          </a:p>
          <a:p>
            <a:pPr marL="365760" marR="0" lvl="0" indent="-256032" algn="l" defTabSz="914400" rtl="0" eaLnBrk="1" fontAlgn="auto" latinLnBrk="0" hangingPunct="1">
              <a:lnSpc>
                <a:spcPct val="100000"/>
              </a:lnSpc>
              <a:spcBef>
                <a:spcPts val="600"/>
              </a:spcBef>
              <a:spcAft>
                <a:spcPts val="600"/>
              </a:spcAft>
              <a:buClr>
                <a:srgbClr val="2DA2BF"/>
              </a:buClr>
              <a:buSzPct val="68000"/>
              <a:buFont typeface="Wingdings 3"/>
              <a:buChar char=""/>
              <a:tabLst/>
              <a:defRPr/>
            </a:pPr>
            <a:r>
              <a:rPr kumimoji="0" lang="sr-Latn-ME"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Annex L: </a:t>
            </a:r>
            <a:r>
              <a:rPr kumimoji="0" lang="sr-Latn-ME"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Self-evaluation questionnaire (SEA-H)</a:t>
            </a: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(STEP 2)</a:t>
            </a:r>
            <a:endParaRPr kumimoji="0" lang="sr-Latn-R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a:spcBef>
                <a:spcPts val="600"/>
              </a:spcBef>
              <a:spcAft>
                <a:spcPts val="600"/>
              </a:spcAft>
            </a:pPr>
            <a:endParaRPr lang="en-US" sz="2000" dirty="0">
              <a:latin typeface="Cambria" panose="02040503050406030204" pitchFamily="18" charset="0"/>
              <a:ea typeface="Cambria" panose="02040503050406030204" pitchFamily="18" charset="0"/>
            </a:endParaRPr>
          </a:p>
          <a:p>
            <a:pPr>
              <a:spcBef>
                <a:spcPts val="600"/>
              </a:spcBef>
              <a:spcAft>
                <a:spcPts val="600"/>
              </a:spcAft>
            </a:pPr>
            <a:endParaRPr lang="sr-Latn-ME" sz="2000" dirty="0">
              <a:latin typeface="Cambria" panose="02040503050406030204" pitchFamily="18" charset="0"/>
              <a:ea typeface="Cambria" panose="02040503050406030204" pitchFamily="18" charset="0"/>
            </a:endParaRPr>
          </a:p>
          <a:p>
            <a:pPr marL="109728" indent="0">
              <a:buNone/>
            </a:pPr>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38100"/>
            <a:ext cx="8229600" cy="715962"/>
          </a:xfrm>
        </p:spPr>
        <p:txBody>
          <a:bodyPr>
            <a:normAutofit/>
          </a:bodyPr>
          <a:lstStyle/>
          <a:p>
            <a:pPr algn="ctr"/>
            <a:r>
              <a:rPr lang="en-US" sz="2400" u="sng" dirty="0">
                <a:ln w="3175" cmpd="sng">
                  <a:noFill/>
                </a:ln>
                <a:solidFill>
                  <a:schemeClr val="tx1"/>
                </a:solidFill>
                <a:effectLst/>
                <a:latin typeface="Cambria" pitchFamily="18" charset="0"/>
              </a:rPr>
              <a:t>Documents to be </a:t>
            </a:r>
            <a:r>
              <a:rPr lang="en-US" sz="2400" u="sng" dirty="0">
                <a:ln w="3175" cmpd="sng">
                  <a:noFill/>
                </a:ln>
                <a:solidFill>
                  <a:srgbClr val="FF0000"/>
                </a:solidFill>
                <a:effectLst/>
                <a:latin typeface="Cambria" pitchFamily="18" charset="0"/>
              </a:rPr>
              <a:t>completed</a:t>
            </a:r>
          </a:p>
        </p:txBody>
      </p:sp>
      <p:pic>
        <p:nvPicPr>
          <p:cNvPr id="5" name="Picture 4">
            <a:extLst>
              <a:ext uri="{FF2B5EF4-FFF2-40B4-BE49-F238E27FC236}">
                <a16:creationId xmlns:a16="http://schemas.microsoft.com/office/drawing/2014/main" id="{D69D6F06-7533-FBCA-FB4D-B2C3080DDDB6}"/>
              </a:ext>
            </a:extLst>
          </p:cNvPr>
          <p:cNvPicPr>
            <a:picLocks noChangeAspect="1"/>
          </p:cNvPicPr>
          <p:nvPr/>
        </p:nvPicPr>
        <p:blipFill>
          <a:blip r:embed="rId2"/>
          <a:stretch>
            <a:fillRect/>
          </a:stretch>
        </p:blipFill>
        <p:spPr>
          <a:xfrm>
            <a:off x="6553200" y="5257800"/>
            <a:ext cx="2254366" cy="137803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8150" y="781050"/>
            <a:ext cx="8401050" cy="5638800"/>
          </a:xfrm>
        </p:spPr>
        <p:txBody>
          <a:bodyPr>
            <a:normAutofit fontScale="92500" lnSpcReduction="10000"/>
          </a:bodyPr>
          <a:lstStyle/>
          <a:p>
            <a:pPr>
              <a:spcBef>
                <a:spcPts val="600"/>
              </a:spcBef>
              <a:spcAft>
                <a:spcPts val="600"/>
              </a:spcAft>
            </a:pPr>
            <a:r>
              <a:rPr lang="en-GB" sz="2200" b="1" dirty="0">
                <a:latin typeface="Cambria" panose="02040503050406030204" pitchFamily="18" charset="0"/>
                <a:ea typeface="Cambria" panose="02040503050406030204" pitchFamily="18" charset="0"/>
              </a:rPr>
              <a:t>Annex G: </a:t>
            </a:r>
            <a:r>
              <a:rPr lang="en-GB" sz="2200" dirty="0">
                <a:latin typeface="Cambria" panose="02040503050406030204" pitchFamily="18" charset="0"/>
                <a:ea typeface="Cambria" panose="02040503050406030204" pitchFamily="18" charset="0"/>
              </a:rPr>
              <a:t>Standard Grant Contract and Special Conditions</a:t>
            </a:r>
            <a:endParaRPr lang="en-US" sz="2200" dirty="0">
              <a:latin typeface="Cambria" panose="02040503050406030204" pitchFamily="18" charset="0"/>
              <a:ea typeface="Cambria" panose="02040503050406030204" pitchFamily="18" charset="0"/>
            </a:endParaRP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II: General Conditions </a:t>
            </a:r>
            <a:endParaRPr lang="en-US" sz="2200" dirty="0">
              <a:latin typeface="Cambria" panose="02040503050406030204" pitchFamily="18" charset="0"/>
              <a:ea typeface="Cambria" panose="02040503050406030204" pitchFamily="18" charset="0"/>
            </a:endParaRP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IV: Contract Award Procedures</a:t>
            </a:r>
            <a:endParaRPr lang="en-US" sz="2200" dirty="0">
              <a:latin typeface="Cambria" panose="02040503050406030204" pitchFamily="18" charset="0"/>
              <a:ea typeface="Cambria" panose="02040503050406030204" pitchFamily="18" charset="0"/>
            </a:endParaRP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V: Standard Request for Payment</a:t>
            </a:r>
            <a:endParaRPr lang="en-US" sz="2200" dirty="0">
              <a:latin typeface="Cambria" panose="02040503050406030204" pitchFamily="18" charset="0"/>
              <a:ea typeface="Cambria" panose="02040503050406030204" pitchFamily="18" charset="0"/>
            </a:endParaRP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VI-1: Interim Narrative Report </a:t>
            </a: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VI-2: Interim/Final Financial Report </a:t>
            </a: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VI-3: Final Narrative Report </a:t>
            </a:r>
            <a:endParaRPr lang="sr-Latn-ME" sz="2200" dirty="0">
              <a:latin typeface="Cambria" panose="02040503050406030204" pitchFamily="18" charset="0"/>
              <a:ea typeface="Cambria" panose="02040503050406030204" pitchFamily="18" charset="0"/>
            </a:endParaRP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VI-</a:t>
            </a:r>
            <a:r>
              <a:rPr lang="sr-Latn-ME" sz="2200" dirty="0">
                <a:latin typeface="Cambria" panose="02040503050406030204" pitchFamily="18" charset="0"/>
                <a:ea typeface="Cambria" panose="02040503050406030204" pitchFamily="18" charset="0"/>
              </a:rPr>
              <a:t>4: Detailed </a:t>
            </a:r>
            <a:r>
              <a:rPr lang="en-US" sz="2200" dirty="0">
                <a:latin typeface="Cambria" panose="02040503050406030204" pitchFamily="18" charset="0"/>
                <a:ea typeface="Cambria" panose="02040503050406030204" pitchFamily="18" charset="0"/>
              </a:rPr>
              <a:t>B</a:t>
            </a:r>
            <a:r>
              <a:rPr lang="sr-Latn-ME" sz="2200" dirty="0">
                <a:latin typeface="Cambria" panose="02040503050406030204" pitchFamily="18" charset="0"/>
                <a:ea typeface="Cambria" panose="02040503050406030204" pitchFamily="18" charset="0"/>
              </a:rPr>
              <a:t>reakdown of </a:t>
            </a:r>
            <a:r>
              <a:rPr lang="en-US" sz="2200" dirty="0">
                <a:latin typeface="Cambria" panose="02040503050406030204" pitchFamily="18" charset="0"/>
                <a:ea typeface="Cambria" panose="02040503050406030204" pitchFamily="18" charset="0"/>
              </a:rPr>
              <a:t>E</a:t>
            </a:r>
            <a:r>
              <a:rPr lang="sr-Latn-ME" sz="2200" dirty="0">
                <a:latin typeface="Cambria" panose="02040503050406030204" pitchFamily="18" charset="0"/>
                <a:ea typeface="Cambria" panose="02040503050406030204" pitchFamily="18" charset="0"/>
              </a:rPr>
              <a:t>xpenditures</a:t>
            </a:r>
            <a:r>
              <a:rPr lang="en-US" sz="2200" dirty="0">
                <a:latin typeface="Cambria" panose="02040503050406030204" pitchFamily="18" charset="0"/>
                <a:ea typeface="Cambria" panose="02040503050406030204" pitchFamily="18" charset="0"/>
              </a:rPr>
              <a:t> </a:t>
            </a: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VII: Expenditure verification report relevant templates</a:t>
            </a:r>
          </a:p>
          <a:p>
            <a:pPr marL="685800" lvl="1" indent="-342900">
              <a:spcBef>
                <a:spcPts val="600"/>
              </a:spcBef>
              <a:spcAft>
                <a:spcPts val="600"/>
              </a:spcAft>
            </a:pPr>
            <a:r>
              <a:rPr lang="en-GB" sz="2200" dirty="0">
                <a:latin typeface="Cambria" panose="02040503050406030204" pitchFamily="18" charset="0"/>
                <a:ea typeface="Cambria" panose="02040503050406030204" pitchFamily="18" charset="0"/>
              </a:rPr>
              <a:t>Annex IX: Standard template for transfer of ownership of assets</a:t>
            </a:r>
            <a:endParaRPr lang="en-US" sz="2200" dirty="0">
              <a:latin typeface="Cambria" panose="02040503050406030204" pitchFamily="18" charset="0"/>
              <a:ea typeface="Cambria" panose="02040503050406030204" pitchFamily="18" charset="0"/>
            </a:endParaRPr>
          </a:p>
          <a:p>
            <a:pPr>
              <a:spcBef>
                <a:spcPts val="600"/>
              </a:spcBef>
              <a:spcAft>
                <a:spcPts val="600"/>
              </a:spcAft>
            </a:pPr>
            <a:r>
              <a:rPr lang="en-GB" sz="2200" b="1" dirty="0">
                <a:latin typeface="Cambria" panose="02040503050406030204" pitchFamily="18" charset="0"/>
                <a:ea typeface="Cambria" panose="02040503050406030204" pitchFamily="18" charset="0"/>
              </a:rPr>
              <a:t>Annex J: </a:t>
            </a:r>
            <a:r>
              <a:rPr lang="en-GB" sz="2200" dirty="0">
                <a:latin typeface="Cambria" panose="02040503050406030204" pitchFamily="18" charset="0"/>
                <a:ea typeface="Cambria" panose="02040503050406030204" pitchFamily="18" charset="0"/>
              </a:rPr>
              <a:t>Information on the tax regime applicable to grant contracts signed under the call</a:t>
            </a:r>
            <a:endParaRPr lang="en-US" sz="2200" dirty="0">
              <a:latin typeface="Cambria" panose="02040503050406030204" pitchFamily="18" charset="0"/>
              <a:ea typeface="Cambria" panose="02040503050406030204" pitchFamily="18" charset="0"/>
            </a:endParaRPr>
          </a:p>
          <a:p>
            <a:pPr>
              <a:spcBef>
                <a:spcPts val="600"/>
              </a:spcBef>
              <a:spcAft>
                <a:spcPts val="600"/>
              </a:spcAft>
            </a:pPr>
            <a:r>
              <a:rPr lang="en-GB" sz="2200" b="1" dirty="0">
                <a:latin typeface="Cambria" panose="02040503050406030204" pitchFamily="18" charset="0"/>
                <a:ea typeface="Cambria" panose="02040503050406030204" pitchFamily="18" charset="0"/>
              </a:rPr>
              <a:t>Annex K: </a:t>
            </a:r>
            <a:r>
              <a:rPr lang="en-GB" sz="2200" dirty="0">
                <a:latin typeface="Cambria" panose="02040503050406030204" pitchFamily="18" charset="0"/>
                <a:ea typeface="Cambria" panose="02040503050406030204" pitchFamily="18" charset="0"/>
              </a:rPr>
              <a:t>Guidelines for Simplified cost options</a:t>
            </a:r>
            <a:endParaRPr lang="sr-Latn-ME" sz="2200" dirty="0">
              <a:latin typeface="Cambria" panose="02040503050406030204" pitchFamily="18" charset="0"/>
              <a:ea typeface="Cambria" panose="02040503050406030204" pitchFamily="18" charset="0"/>
            </a:endParaRPr>
          </a:p>
          <a:p>
            <a:pPr>
              <a:spcBef>
                <a:spcPts val="600"/>
              </a:spcBef>
              <a:spcAft>
                <a:spcPts val="600"/>
              </a:spcAft>
            </a:pPr>
            <a:endParaRPr lang="sr-Latn-ME" sz="220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0"/>
            <a:ext cx="8229600" cy="762000"/>
          </a:xfrm>
        </p:spPr>
        <p:txBody>
          <a:bodyPr>
            <a:normAutofit/>
          </a:bodyPr>
          <a:lstStyle/>
          <a:p>
            <a:pPr algn="ctr"/>
            <a:r>
              <a:rPr lang="en-US" sz="2400" u="sng" dirty="0">
                <a:solidFill>
                  <a:schemeClr val="tx1"/>
                </a:solidFill>
                <a:effectLst/>
                <a:latin typeface="Cambria" panose="02040503050406030204" pitchFamily="18" charset="0"/>
                <a:ea typeface="Cambria" panose="02040503050406030204" pitchFamily="18" charset="0"/>
              </a:rPr>
              <a:t>Documents for </a:t>
            </a:r>
            <a:r>
              <a:rPr lang="en-US" sz="2400" u="sng" dirty="0">
                <a:solidFill>
                  <a:srgbClr val="FF0000"/>
                </a:solidFill>
                <a:effectLst/>
                <a:latin typeface="Cambria" panose="02040503050406030204" pitchFamily="18" charset="0"/>
                <a:ea typeface="Cambria" panose="02040503050406030204" pitchFamily="18" charset="0"/>
              </a:rPr>
              <a:t>information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28725"/>
            <a:ext cx="8229600" cy="5211762"/>
          </a:xfrm>
        </p:spPr>
        <p:txBody>
          <a:bodyPr>
            <a:normAutofit/>
          </a:bodyPr>
          <a:lstStyle/>
          <a:p>
            <a:pPr marL="109728" indent="0">
              <a:spcBef>
                <a:spcPts val="600"/>
              </a:spcBef>
              <a:spcAft>
                <a:spcPts val="600"/>
              </a:spcAft>
              <a:buNone/>
            </a:pPr>
            <a:r>
              <a:rPr lang="sr-Latn-RS" sz="2000" b="1" u="sng" dirty="0">
                <a:latin typeface="Cambria" panose="02040503050406030204" pitchFamily="18" charset="0"/>
                <a:ea typeface="Cambria" panose="02040503050406030204" pitchFamily="18" charset="0"/>
              </a:rPr>
              <a:t>ANNEX A: GRANT APPLICATION FORM </a:t>
            </a: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a:t>
            </a:r>
            <a:r>
              <a:rPr lang="en-US" sz="2000" b="1" dirty="0">
                <a:solidFill>
                  <a:prstClr val="black"/>
                </a:solidFill>
                <a:latin typeface="Cambria" panose="02040503050406030204" pitchFamily="18" charset="0"/>
                <a:ea typeface="Cambria" panose="02040503050406030204" pitchFamily="18" charset="0"/>
                <a:sym typeface="Wingdings 3" panose="05040102010807070707" pitchFamily="18" charset="2"/>
              </a:rPr>
              <a:t> </a:t>
            </a:r>
            <a:r>
              <a:rPr lang="en-US" sz="2000" b="1" dirty="0">
                <a:solidFill>
                  <a:srgbClr val="FF0000"/>
                </a:solidFill>
                <a:latin typeface="Cambria" panose="02040503050406030204" pitchFamily="18" charset="0"/>
                <a:ea typeface="Cambria" panose="02040503050406030204" pitchFamily="18" charset="0"/>
              </a:rPr>
              <a:t>Part A: Concept Note </a:t>
            </a:r>
            <a:endParaRPr lang="sr-Latn-RS" sz="2000" b="1" u="sng" dirty="0">
              <a:solidFill>
                <a:srgbClr val="FF0000"/>
              </a:solidFill>
              <a:latin typeface="Cambria" panose="02040503050406030204" pitchFamily="18" charset="0"/>
              <a:ea typeface="Cambria" panose="02040503050406030204" pitchFamily="18" charset="0"/>
            </a:endParaRPr>
          </a:p>
          <a:p>
            <a:pPr marL="109728" indent="0">
              <a:spcBef>
                <a:spcPts val="600"/>
              </a:spcBef>
              <a:spcAft>
                <a:spcPts val="600"/>
              </a:spcAft>
              <a:buNone/>
            </a:pPr>
            <a:r>
              <a:rPr lang="sr-Latn-RS" sz="2000" i="1" dirty="0">
                <a:latin typeface="Cambria" panose="02040503050406030204" pitchFamily="18" charset="0"/>
                <a:ea typeface="Cambria" panose="02040503050406030204" pitchFamily="18" charset="0"/>
              </a:rPr>
              <a:t>Please follow the instructions in the document</a:t>
            </a:r>
            <a:endParaRPr lang="en-US" sz="2000" i="1" dirty="0">
              <a:latin typeface="Cambria" panose="02040503050406030204" pitchFamily="18" charset="0"/>
              <a:ea typeface="Cambria" panose="02040503050406030204" pitchFamily="18" charset="0"/>
            </a:endParaRPr>
          </a:p>
          <a:p>
            <a:pPr marL="109728" indent="0">
              <a:spcBef>
                <a:spcPts val="600"/>
              </a:spcBef>
              <a:spcAft>
                <a:spcPts val="600"/>
              </a:spcAft>
              <a:buNone/>
            </a:pP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rPr>
              <a:t></a:t>
            </a:r>
            <a:r>
              <a:rPr kumimoji="0" lang="en-U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sym typeface="Wingdings 3" panose="05040102010807070707" pitchFamily="18" charset="2"/>
              </a:rPr>
              <a:t> </a:t>
            </a:r>
            <a:r>
              <a:rPr lang="en-US" sz="2000" b="1" dirty="0">
                <a:latin typeface="Cambria" panose="02040503050406030204" pitchFamily="18" charset="0"/>
                <a:ea typeface="Cambria" panose="02040503050406030204" pitchFamily="18" charset="0"/>
              </a:rPr>
              <a:t>Content of the Concept note : </a:t>
            </a:r>
            <a:endParaRPr lang="en-US" sz="2000" dirty="0">
              <a:latin typeface="Cambria" panose="02040503050406030204" pitchFamily="18" charset="0"/>
              <a:ea typeface="Cambria" panose="02040503050406030204" pitchFamily="18" charset="0"/>
            </a:endParaRPr>
          </a:p>
          <a:p>
            <a:pPr lvl="1">
              <a:spcBef>
                <a:spcPts val="0"/>
              </a:spcBef>
            </a:pPr>
            <a:r>
              <a:rPr lang="sr-Latn-RS" sz="2000" dirty="0">
                <a:latin typeface="Cambria" panose="02040503050406030204" pitchFamily="18" charset="0"/>
                <a:ea typeface="Cambria" panose="02040503050406030204" pitchFamily="18" charset="0"/>
              </a:rPr>
              <a:t>Summary of the </a:t>
            </a:r>
            <a:r>
              <a:rPr lang="en-US" sz="2000" dirty="0">
                <a:latin typeface="Cambria" panose="02040503050406030204" pitchFamily="18" charset="0"/>
                <a:ea typeface="Cambria" panose="02040503050406030204" pitchFamily="18" charset="0"/>
              </a:rPr>
              <a:t>a</a:t>
            </a:r>
            <a:r>
              <a:rPr lang="sr-Latn-RS" sz="2000" dirty="0">
                <a:latin typeface="Cambria" panose="02040503050406030204" pitchFamily="18" charset="0"/>
                <a:ea typeface="Cambria" panose="02040503050406030204" pitchFamily="18" charset="0"/>
              </a:rPr>
              <a:t>ction</a:t>
            </a:r>
          </a:p>
          <a:p>
            <a:pPr lvl="1">
              <a:spcBef>
                <a:spcPts val="0"/>
              </a:spcBef>
            </a:pPr>
            <a:r>
              <a:rPr lang="en-US" sz="2000" dirty="0">
                <a:latin typeface="Cambria" panose="02040503050406030204" pitchFamily="18" charset="0"/>
                <a:ea typeface="Cambria" panose="02040503050406030204" pitchFamily="18" charset="0"/>
              </a:rPr>
              <a:t>Des</a:t>
            </a:r>
            <a:r>
              <a:rPr lang="sr-Latn-RS" sz="2000" dirty="0">
                <a:latin typeface="Cambria" panose="02040503050406030204" pitchFamily="18" charset="0"/>
                <a:ea typeface="Cambria" panose="02040503050406030204" pitchFamily="18" charset="0"/>
              </a:rPr>
              <a:t>cription </a:t>
            </a:r>
            <a:r>
              <a:rPr lang="en-US" sz="2000" dirty="0">
                <a:latin typeface="Cambria" panose="02040503050406030204" pitchFamily="18" charset="0"/>
                <a:ea typeface="Cambria" panose="02040503050406030204" pitchFamily="18" charset="0"/>
              </a:rPr>
              <a:t>of the action </a:t>
            </a:r>
            <a:r>
              <a:rPr lang="en-GB" sz="2000" dirty="0">
                <a:latin typeface="Cambria" panose="02040503050406030204" pitchFamily="18" charset="0"/>
                <a:ea typeface="Cambria" panose="02040503050406030204" pitchFamily="18" charset="0"/>
              </a:rPr>
              <a:t>(max 3 pages)</a:t>
            </a:r>
            <a:r>
              <a:rPr lang="sr-Latn-ME" sz="2000" dirty="0">
                <a:latin typeface="Cambria" panose="02040503050406030204" pitchFamily="18" charset="0"/>
                <a:ea typeface="Cambria" panose="02040503050406030204" pitchFamily="18" charset="0"/>
              </a:rPr>
              <a:t> </a:t>
            </a:r>
          </a:p>
          <a:p>
            <a:pPr lvl="1">
              <a:spcBef>
                <a:spcPts val="0"/>
              </a:spcBef>
            </a:pPr>
            <a:r>
              <a:rPr lang="en-US" sz="2000" dirty="0">
                <a:latin typeface="Cambria" panose="02040503050406030204" pitchFamily="18" charset="0"/>
                <a:ea typeface="Cambria" panose="02040503050406030204" pitchFamily="18" charset="0"/>
              </a:rPr>
              <a:t>Relevance of the action (max 5 or 6 pages, if there are works)</a:t>
            </a:r>
          </a:p>
          <a:p>
            <a:pPr marL="109728" marR="0" lvl="0" indent="0" algn="just" defTabSz="914400" rtl="0" eaLnBrk="1" fontAlgn="auto" latinLnBrk="0" hangingPunct="1">
              <a:lnSpc>
                <a:spcPct val="100000"/>
              </a:lnSpc>
              <a:spcBef>
                <a:spcPts val="400"/>
              </a:spcBef>
              <a:spcAft>
                <a:spcPts val="0"/>
              </a:spcAft>
              <a:buClr>
                <a:srgbClr val="2DA2BF"/>
              </a:buClr>
              <a:buSzPct val="68000"/>
              <a:buFont typeface="Wingdings 3"/>
              <a:buNone/>
              <a:tabLst/>
              <a:defRPr/>
            </a:pPr>
            <a:endParaRPr kumimoji="0" lang="en-US"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endParaRPr>
          </a:p>
          <a:p>
            <a:pPr marL="109728" marR="0" lvl="0" indent="0" algn="just" defTabSz="914400" rtl="0" eaLnBrk="1" fontAlgn="auto" latinLnBrk="0" hangingPunct="1">
              <a:lnSpc>
                <a:spcPct val="100000"/>
              </a:lnSpc>
              <a:spcBef>
                <a:spcPts val="400"/>
              </a:spcBef>
              <a:spcAft>
                <a:spcPts val="0"/>
              </a:spcAft>
              <a:buClr>
                <a:srgbClr val="2DA2BF"/>
              </a:buClr>
              <a:buSzPct val="68000"/>
              <a:buFont typeface="Wingdings 3"/>
              <a:buNone/>
              <a:tabLst/>
              <a:defRPr/>
            </a:pP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rPr>
              <a:t></a:t>
            </a:r>
            <a:r>
              <a:rPr kumimoji="0" lang="en-U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sym typeface="Wingdings 3" panose="05040102010807070707" pitchFamily="18" charset="2"/>
              </a:rPr>
              <a:t> </a:t>
            </a:r>
            <a:r>
              <a:rPr kumimoji="0" lang="sr-Latn-ME"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Documents to be submitted with the </a:t>
            </a:r>
            <a:r>
              <a:rPr kumimoji="0" lang="en-US"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Concept note</a:t>
            </a:r>
          </a:p>
          <a:p>
            <a:r>
              <a:rPr lang="en-US" sz="2000" b="1" dirty="0">
                <a:latin typeface="Cambria" panose="02040503050406030204" pitchFamily="18" charset="0"/>
                <a:ea typeface="Cambria" panose="02040503050406030204" pitchFamily="18" charset="0"/>
              </a:rPr>
              <a:t>Checklist for the Concept Note</a:t>
            </a:r>
            <a:r>
              <a:rPr lang="sr-Latn-RS" sz="2000" b="1" dirty="0">
                <a:latin typeface="Cambria" panose="02040503050406030204" pitchFamily="18" charset="0"/>
                <a:ea typeface="Cambria" panose="02040503050406030204" pitchFamily="18" charset="0"/>
              </a:rPr>
              <a:t> </a:t>
            </a:r>
            <a:r>
              <a:rPr lang="sr-Latn-RS" sz="2000" dirty="0">
                <a:latin typeface="Cambria" panose="02040503050406030204" pitchFamily="18" charset="0"/>
                <a:ea typeface="Cambria" panose="02040503050406030204" pitchFamily="18" charset="0"/>
              </a:rPr>
              <a:t>- c</a:t>
            </a:r>
            <a:r>
              <a:rPr lang="en-US" sz="2000" dirty="0">
                <a:latin typeface="Cambria" panose="02040503050406030204" pitchFamily="18" charset="0"/>
                <a:ea typeface="Cambria" panose="02040503050406030204" pitchFamily="18" charset="0"/>
              </a:rPr>
              <a:t>heck whether all eligibility criteria and administrative requirements have been met</a:t>
            </a:r>
          </a:p>
          <a:p>
            <a:r>
              <a:rPr lang="en-US" sz="2000" b="1" dirty="0">
                <a:latin typeface="Cambria" panose="02040503050406030204" pitchFamily="18" charset="0"/>
                <a:ea typeface="Cambria" panose="02040503050406030204" pitchFamily="18" charset="0"/>
              </a:rPr>
              <a:t>Declaration </a:t>
            </a:r>
            <a:r>
              <a:rPr lang="en-US" sz="2000" b="1" u="sng" dirty="0">
                <a:latin typeface="Cambria" panose="02040503050406030204" pitchFamily="18" charset="0"/>
                <a:ea typeface="Cambria" panose="02040503050406030204" pitchFamily="18" charset="0"/>
              </a:rPr>
              <a:t>by the Lead Applicant</a:t>
            </a:r>
            <a:r>
              <a:rPr lang="sr-Latn-RS" sz="2000" b="1" u="sng" dirty="0">
                <a:latin typeface="Cambria" panose="02040503050406030204" pitchFamily="18" charset="0"/>
                <a:ea typeface="Cambria" panose="02040503050406030204" pitchFamily="18" charset="0"/>
              </a:rPr>
              <a:t> </a:t>
            </a:r>
            <a:r>
              <a:rPr lang="sr-Latn-RS" sz="2000" b="1" dirty="0">
                <a:latin typeface="Cambria" panose="02040503050406030204" pitchFamily="18" charset="0"/>
                <a:ea typeface="Cambria" panose="02040503050406030204" pitchFamily="18" charset="0"/>
              </a:rPr>
              <a:t>– </a:t>
            </a:r>
            <a:r>
              <a:rPr lang="sr-Latn-RS" sz="2000" dirty="0">
                <a:latin typeface="Cambria" panose="02040503050406030204" pitchFamily="18" charset="0"/>
                <a:ea typeface="Cambria" panose="02040503050406030204" pitchFamily="18" charset="0"/>
              </a:rPr>
              <a:t>signed and stamped</a:t>
            </a:r>
            <a:endParaRPr lang="en-US" sz="2000" dirty="0">
              <a:latin typeface="Cambria" panose="02040503050406030204" pitchFamily="18" charset="0"/>
              <a:ea typeface="Cambria" panose="02040503050406030204" pitchFamily="18" charset="0"/>
            </a:endParaRPr>
          </a:p>
          <a:p>
            <a:endParaRPr lang="sr-Latn-RS" sz="2000" dirty="0">
              <a:latin typeface="Cambria" panose="02040503050406030204" pitchFamily="18" charset="0"/>
              <a:ea typeface="Cambria" panose="02040503050406030204" pitchFamily="18" charset="0"/>
            </a:endParaRPr>
          </a:p>
          <a:p>
            <a:pPr marL="2343150" indent="0">
              <a:buNone/>
            </a:pPr>
            <a:r>
              <a:rPr lang="en-US" sz="2000" i="1" dirty="0">
                <a:latin typeface="Cambria" panose="02040503050406030204" pitchFamily="18" charset="0"/>
                <a:ea typeface="Cambria" panose="02040503050406030204" pitchFamily="18" charset="0"/>
              </a:rPr>
              <a:t> Only the concept notes </a:t>
            </a:r>
            <a:r>
              <a:rPr lang="en-US" sz="2000" i="1" dirty="0">
                <a:solidFill>
                  <a:srgbClr val="FF0000"/>
                </a:solidFill>
                <a:latin typeface="Cambria" panose="02040503050406030204" pitchFamily="18" charset="0"/>
                <a:ea typeface="Cambria" panose="02040503050406030204" pitchFamily="18" charset="0"/>
              </a:rPr>
              <a:t>with a score of at least 30 </a:t>
            </a:r>
            <a:r>
              <a:rPr lang="en-US" sz="2000" i="1" dirty="0">
                <a:latin typeface="Cambria" panose="02040503050406030204" pitchFamily="18" charset="0"/>
                <a:ea typeface="Cambria" panose="02040503050406030204" pitchFamily="18" charset="0"/>
              </a:rPr>
              <a:t>will     be considered for pre-selection and STEP 2.</a:t>
            </a:r>
          </a:p>
          <a:p>
            <a:endParaRPr lang="en-US" sz="2000" dirty="0">
              <a:latin typeface="Cambria" panose="02040503050406030204" pitchFamily="18" charset="0"/>
              <a:ea typeface="Cambria" panose="02040503050406030204" pitchFamily="18" charset="0"/>
            </a:endParaRPr>
          </a:p>
          <a:p>
            <a:pPr>
              <a:buNone/>
            </a:pPr>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274638"/>
            <a:ext cx="8229600" cy="944562"/>
          </a:xfrm>
        </p:spPr>
        <p:txBody>
          <a:bodyPr>
            <a:normAutofit/>
          </a:bodyPr>
          <a:lstStyle/>
          <a:p>
            <a:pPr algn="ctr"/>
            <a:r>
              <a:rPr lang="en-US" sz="2400" dirty="0">
                <a:solidFill>
                  <a:srgbClr val="FF0000"/>
                </a:solidFill>
                <a:effectLst/>
                <a:latin typeface="Cambria" panose="02040503050406030204" pitchFamily="18" charset="0"/>
                <a:ea typeface="Cambria" panose="02040503050406030204" pitchFamily="18" charset="0"/>
              </a:rPr>
              <a:t>STEP 1: </a:t>
            </a:r>
            <a:r>
              <a:rPr lang="en-US" sz="2400" dirty="0">
                <a:solidFill>
                  <a:schemeClr val="tx1"/>
                </a:solidFill>
                <a:effectLst/>
                <a:latin typeface="Cambria" panose="02040503050406030204" pitchFamily="18" charset="0"/>
                <a:ea typeface="Cambria" panose="02040503050406030204" pitchFamily="18" charset="0"/>
              </a:rPr>
              <a:t>CONCEPT NOTE</a:t>
            </a:r>
            <a:endParaRPr lang="en-US" sz="2400" dirty="0">
              <a:effectLst/>
            </a:endParaRPr>
          </a:p>
        </p:txBody>
      </p:sp>
      <p:pic>
        <p:nvPicPr>
          <p:cNvPr id="4" name="Picture 3">
            <a:extLst>
              <a:ext uri="{FF2B5EF4-FFF2-40B4-BE49-F238E27FC236}">
                <a16:creationId xmlns:a16="http://schemas.microsoft.com/office/drawing/2014/main" id="{8D8F1C47-6081-F33A-3539-89D1DEF69F28}"/>
              </a:ext>
            </a:extLst>
          </p:cNvPr>
          <p:cNvPicPr>
            <a:picLocks noChangeAspect="1"/>
          </p:cNvPicPr>
          <p:nvPr/>
        </p:nvPicPr>
        <p:blipFill>
          <a:blip r:embed="rId2"/>
          <a:stretch>
            <a:fillRect/>
          </a:stretch>
        </p:blipFill>
        <p:spPr>
          <a:xfrm>
            <a:off x="1905000" y="5562600"/>
            <a:ext cx="777967" cy="609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14325" y="1447800"/>
            <a:ext cx="8448675" cy="3048000"/>
          </a:xfrm>
        </p:spPr>
        <p:txBody>
          <a:bodyPr>
            <a:normAutofit lnSpcReduction="10000"/>
          </a:bodyPr>
          <a:lstStyle/>
          <a:p>
            <a:pPr marL="109728" indent="0">
              <a:spcBef>
                <a:spcPts val="600"/>
              </a:spcBef>
              <a:spcAft>
                <a:spcPts val="600"/>
              </a:spcAft>
              <a:buNone/>
            </a:pPr>
            <a:r>
              <a:rPr lang="sr-Latn-RS" sz="2000" b="1" u="sng" dirty="0">
                <a:latin typeface="Cambria" panose="02040503050406030204" pitchFamily="18" charset="0"/>
                <a:ea typeface="Cambria" panose="02040503050406030204" pitchFamily="18" charset="0"/>
              </a:rPr>
              <a:t>ANNEX A: GRANT APPLICATION FORM </a:t>
            </a: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a:t>
            </a:r>
            <a:r>
              <a:rPr lang="en-US" sz="2000" b="1" dirty="0">
                <a:solidFill>
                  <a:prstClr val="black"/>
                </a:solidFill>
                <a:latin typeface="Cambria" panose="02040503050406030204" pitchFamily="18" charset="0"/>
                <a:ea typeface="Cambria" panose="02040503050406030204" pitchFamily="18" charset="0"/>
                <a:sym typeface="Wingdings 3" panose="05040102010807070707" pitchFamily="18" charset="2"/>
              </a:rPr>
              <a:t> </a:t>
            </a:r>
            <a:r>
              <a:rPr lang="en-US" sz="2000" b="1" dirty="0">
                <a:solidFill>
                  <a:srgbClr val="FF0000"/>
                </a:solidFill>
                <a:latin typeface="Cambria" panose="02040503050406030204" pitchFamily="18" charset="0"/>
                <a:ea typeface="Cambria" panose="02040503050406030204" pitchFamily="18" charset="0"/>
              </a:rPr>
              <a:t>Part B: Full Application Form</a:t>
            </a:r>
          </a:p>
          <a:p>
            <a:pPr marL="109728" indent="0">
              <a:spcBef>
                <a:spcPts val="600"/>
              </a:spcBef>
              <a:spcAft>
                <a:spcPts val="600"/>
              </a:spcAft>
              <a:buNone/>
            </a:pPr>
            <a:r>
              <a:rPr lang="en-US" sz="2000" b="1" dirty="0">
                <a:solidFill>
                  <a:srgbClr val="FF0000"/>
                </a:solidFill>
                <a:latin typeface="Cambria" panose="02040503050406030204" pitchFamily="18" charset="0"/>
                <a:ea typeface="Cambria" panose="02040503050406030204" pitchFamily="18" charset="0"/>
              </a:rPr>
              <a:t> </a:t>
            </a:r>
            <a:endParaRPr lang="sr-Latn-RS" sz="2000" b="1" dirty="0">
              <a:solidFill>
                <a:srgbClr val="FF0000"/>
              </a:solidFill>
              <a:latin typeface="Cambria" panose="02040503050406030204" pitchFamily="18" charset="0"/>
              <a:ea typeface="Cambria" panose="02040503050406030204" pitchFamily="18" charset="0"/>
            </a:endParaRPr>
          </a:p>
          <a:p>
            <a:pPr algn="just"/>
            <a:r>
              <a:rPr lang="en-US" sz="2000" dirty="0">
                <a:latin typeface="Cambria" panose="02040503050406030204" pitchFamily="18" charset="0"/>
                <a:ea typeface="Cambria" panose="02040503050406030204" pitchFamily="18" charset="0"/>
              </a:rPr>
              <a:t>After the evaluation of the concept notes the CA will inform the lead applicants whether the concept note was evaluated and about the results of the evaluation. </a:t>
            </a:r>
          </a:p>
          <a:p>
            <a:pPr algn="just"/>
            <a:r>
              <a:rPr lang="en-US" sz="2000" dirty="0">
                <a:latin typeface="Cambria" panose="02040503050406030204" pitchFamily="18" charset="0"/>
                <a:ea typeface="Cambria" panose="02040503050406030204" pitchFamily="18" charset="0"/>
              </a:rPr>
              <a:t>Only pre-selected lead applicants will subsequently be invited to submit full applications. </a:t>
            </a:r>
          </a:p>
          <a:p>
            <a:pPr algn="just">
              <a:spcAft>
                <a:spcPts val="600"/>
              </a:spcAft>
            </a:pPr>
            <a:r>
              <a:rPr lang="en-US" sz="2000" dirty="0">
                <a:latin typeface="Cambria" panose="02040503050406030204" pitchFamily="18" charset="0"/>
                <a:ea typeface="Cambria" panose="02040503050406030204" pitchFamily="18" charset="0"/>
              </a:rPr>
              <a:t>The Eva</a:t>
            </a:r>
            <a:r>
              <a:rPr lang="sr-Latn-ME" sz="2000" dirty="0">
                <a:latin typeface="Cambria" panose="02040503050406030204" pitchFamily="18" charset="0"/>
                <a:ea typeface="Cambria" panose="02040503050406030204" pitchFamily="18" charset="0"/>
              </a:rPr>
              <a:t>luation </a:t>
            </a:r>
            <a:r>
              <a:rPr lang="en-US" sz="2000" dirty="0">
                <a:latin typeface="Cambria" panose="02040503050406030204" pitchFamily="18" charset="0"/>
                <a:ea typeface="Cambria" panose="02040503050406030204" pitchFamily="18" charset="0"/>
              </a:rPr>
              <a:t>committee will proceed with </a:t>
            </a:r>
            <a:r>
              <a:rPr lang="sr-Latn-ME" sz="2000" dirty="0">
                <a:latin typeface="Cambria" panose="02040503050406030204" pitchFamily="18" charset="0"/>
                <a:ea typeface="Cambria" panose="02040503050406030204" pitchFamily="18" charset="0"/>
              </a:rPr>
              <a:t>evaluation of </a:t>
            </a:r>
            <a:r>
              <a:rPr lang="en-US" sz="2000" dirty="0">
                <a:latin typeface="Cambria" panose="02040503050406030204" pitchFamily="18" charset="0"/>
                <a:ea typeface="Cambria" panose="02040503050406030204" pitchFamily="18" charset="0"/>
              </a:rPr>
              <a:t>the </a:t>
            </a:r>
            <a:r>
              <a:rPr lang="sr-Latn-RS" sz="2000" dirty="0">
                <a:latin typeface="Cambria" panose="02040503050406030204" pitchFamily="18" charset="0"/>
                <a:ea typeface="Cambria" panose="02040503050406030204" pitchFamily="18" charset="0"/>
              </a:rPr>
              <a:t>applications</a:t>
            </a:r>
            <a:r>
              <a:rPr lang="en-US" sz="2000" dirty="0">
                <a:latin typeface="Cambria" panose="02040503050406030204" pitchFamily="18" charset="0"/>
                <a:ea typeface="Cambria" panose="02040503050406030204" pitchFamily="18" charset="0"/>
              </a:rPr>
              <a:t> whose proposals have been pre-selected.</a:t>
            </a:r>
            <a:endParaRPr lang="sr-Latn-ME" sz="2000" dirty="0">
              <a:latin typeface="Cambria" panose="02040503050406030204" pitchFamily="18" charset="0"/>
              <a:ea typeface="Cambria" panose="02040503050406030204" pitchFamily="18" charset="0"/>
            </a:endParaRPr>
          </a:p>
          <a:p>
            <a:pPr algn="just"/>
            <a:endParaRPr lang="en-US" sz="2000" dirty="0">
              <a:latin typeface="Cambria" panose="02040503050406030204" pitchFamily="18" charset="0"/>
              <a:ea typeface="Cambria" panose="02040503050406030204" pitchFamily="18" charset="0"/>
            </a:endParaRPr>
          </a:p>
          <a:p>
            <a:pPr marL="109728" indent="0">
              <a:buNone/>
            </a:pPr>
            <a:endParaRPr lang="en-US" sz="2000" dirty="0">
              <a:latin typeface="Cambria" panose="02040503050406030204" pitchFamily="18" charset="0"/>
              <a:ea typeface="Cambria" panose="02040503050406030204" pitchFamily="18" charset="0"/>
            </a:endParaRPr>
          </a:p>
          <a:p>
            <a:pPr marL="109728" indent="0">
              <a:buNone/>
            </a:pPr>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304800"/>
            <a:ext cx="8229600" cy="792162"/>
          </a:xfrm>
        </p:spPr>
        <p:txBody>
          <a:bodyPr>
            <a:normAutofit fontScale="90000"/>
          </a:bodyPr>
          <a:lstStyle/>
          <a:p>
            <a:pPr algn="ctr"/>
            <a:r>
              <a:rPr lang="en-US" sz="2700" dirty="0">
                <a:solidFill>
                  <a:srgbClr val="FF0000"/>
                </a:solidFill>
                <a:latin typeface="Cambria" panose="02040503050406030204" pitchFamily="18" charset="0"/>
                <a:ea typeface="Cambria" panose="02040503050406030204" pitchFamily="18" charset="0"/>
              </a:rPr>
              <a:t>STEP 2: </a:t>
            </a:r>
            <a:r>
              <a:rPr lang="en-US" sz="2700" dirty="0">
                <a:solidFill>
                  <a:schemeClr val="tx1"/>
                </a:solidFill>
                <a:latin typeface="Cambria" panose="02040503050406030204" pitchFamily="18" charset="0"/>
                <a:ea typeface="Cambria" panose="02040503050406030204" pitchFamily="18" charset="0"/>
              </a:rPr>
              <a:t>FULL APPLICATION</a:t>
            </a:r>
            <a:br>
              <a:rPr lang="en-US" sz="2400" dirty="0">
                <a:latin typeface="Cambria" panose="02040503050406030204" pitchFamily="18" charset="0"/>
                <a:ea typeface="Cambria" panose="02040503050406030204" pitchFamily="18" charset="0"/>
              </a:rPr>
            </a:br>
            <a:endParaRPr lang="en-US" sz="2400" dirty="0">
              <a:solidFill>
                <a:schemeClr val="tx1"/>
              </a:solidFill>
              <a:effectLst/>
              <a:latin typeface="Cambria" panose="02040503050406030204" pitchFamily="18" charset="0"/>
              <a:ea typeface="Cambria" panose="020405030504060302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838200"/>
            <a:ext cx="8610600" cy="5715000"/>
          </a:xfrm>
        </p:spPr>
        <p:txBody>
          <a:bodyPr>
            <a:normAutofit lnSpcReduction="10000"/>
          </a:bodyPr>
          <a:lstStyle/>
          <a:p>
            <a:pPr marL="109728" indent="0">
              <a:spcBef>
                <a:spcPts val="600"/>
              </a:spcBef>
              <a:spcAft>
                <a:spcPts val="600"/>
              </a:spcAft>
              <a:buNone/>
            </a:pPr>
            <a:r>
              <a:rPr lang="sr-Latn-RS" sz="2000" b="1" u="sng" dirty="0">
                <a:latin typeface="Cambria" panose="02040503050406030204" pitchFamily="18" charset="0"/>
                <a:ea typeface="Cambria" panose="02040503050406030204" pitchFamily="18" charset="0"/>
              </a:rPr>
              <a:t>ANNEX A: GRANT APPLICATION FORM </a:t>
            </a: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a:t>
            </a:r>
            <a:r>
              <a:rPr lang="en-US" sz="2000" b="1" dirty="0">
                <a:solidFill>
                  <a:prstClr val="black"/>
                </a:solidFill>
                <a:latin typeface="Cambria" panose="02040503050406030204" pitchFamily="18" charset="0"/>
                <a:ea typeface="Cambria" panose="02040503050406030204" pitchFamily="18" charset="0"/>
                <a:sym typeface="Wingdings 3" panose="05040102010807070707" pitchFamily="18" charset="2"/>
              </a:rPr>
              <a:t> </a:t>
            </a:r>
            <a:r>
              <a:rPr lang="en-US" sz="2000" b="1" dirty="0">
                <a:solidFill>
                  <a:srgbClr val="FF0000"/>
                </a:solidFill>
                <a:latin typeface="Cambria" panose="02040503050406030204" pitchFamily="18" charset="0"/>
                <a:ea typeface="Cambria" panose="02040503050406030204" pitchFamily="18" charset="0"/>
              </a:rPr>
              <a:t>Part B: Full Application Form </a:t>
            </a:r>
            <a:endParaRPr lang="sr-Latn-RS" sz="2000" b="1" dirty="0">
              <a:solidFill>
                <a:srgbClr val="FF0000"/>
              </a:solidFill>
              <a:latin typeface="Cambria" panose="02040503050406030204" pitchFamily="18" charset="0"/>
              <a:ea typeface="Cambria" panose="02040503050406030204" pitchFamily="18" charset="0"/>
            </a:endParaRPr>
          </a:p>
          <a:p>
            <a:pPr marL="109728" indent="0">
              <a:spcBef>
                <a:spcPts val="600"/>
              </a:spcBef>
              <a:spcAft>
                <a:spcPts val="600"/>
              </a:spcAft>
              <a:buNone/>
            </a:pPr>
            <a:r>
              <a:rPr lang="sr-Latn-RS" sz="2000" i="1" dirty="0">
                <a:latin typeface="Cambria" panose="02040503050406030204" pitchFamily="18" charset="0"/>
                <a:ea typeface="Cambria" panose="02040503050406030204" pitchFamily="18" charset="0"/>
              </a:rPr>
              <a:t>Please follow the instructions in the document</a:t>
            </a:r>
            <a:endParaRPr lang="en-US" sz="2000" i="1" dirty="0">
              <a:latin typeface="Cambria" panose="02040503050406030204" pitchFamily="18" charset="0"/>
              <a:ea typeface="Cambria" panose="02040503050406030204" pitchFamily="18" charset="0"/>
            </a:endParaRPr>
          </a:p>
          <a:p>
            <a:pPr marL="109728" indent="0" algn="just">
              <a:spcBef>
                <a:spcPts val="600"/>
              </a:spcBef>
              <a:spcAft>
                <a:spcPts val="600"/>
              </a:spcAft>
              <a:buNone/>
            </a:pP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rPr>
              <a:t> </a:t>
            </a:r>
            <a:r>
              <a:rPr lang="en-GB" sz="2000" b="1" dirty="0">
                <a:latin typeface="Cambria" panose="02040503050406030204" pitchFamily="18" charset="0"/>
                <a:ea typeface="Cambria" panose="02040503050406030204" pitchFamily="18" charset="0"/>
              </a:rPr>
              <a:t>Content:</a:t>
            </a:r>
          </a:p>
          <a:p>
            <a:pPr algn="just"/>
            <a:r>
              <a:rPr lang="sr-Latn-RS" sz="2000" b="1" dirty="0">
                <a:latin typeface="Cambria" panose="02040503050406030204" pitchFamily="18" charset="0"/>
                <a:ea typeface="Cambria" panose="02040503050406030204" pitchFamily="18" charset="0"/>
              </a:rPr>
              <a:t>Section 1</a:t>
            </a:r>
            <a:r>
              <a:rPr lang="en-US" sz="2000" b="1" dirty="0">
                <a:latin typeface="Cambria" panose="02040503050406030204" pitchFamily="18" charset="0"/>
                <a:ea typeface="Cambria" panose="02040503050406030204" pitchFamily="18" charset="0"/>
              </a:rPr>
              <a:t> - </a:t>
            </a:r>
            <a:r>
              <a:rPr lang="en-GB" sz="2000" dirty="0">
                <a:latin typeface="Cambria" panose="02040503050406030204" pitchFamily="18" charset="0"/>
                <a:ea typeface="Cambria" panose="02040503050406030204" pitchFamily="18" charset="0"/>
              </a:rPr>
              <a:t>General information</a:t>
            </a:r>
            <a:r>
              <a:rPr lang="sr-Latn-RS" sz="2000" dirty="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a:p>
            <a:pPr algn="just"/>
            <a:r>
              <a:rPr lang="sr-Latn-RS" sz="2000" b="1" dirty="0">
                <a:latin typeface="Cambria" panose="02040503050406030204" pitchFamily="18" charset="0"/>
                <a:ea typeface="Cambria" panose="02040503050406030204" pitchFamily="18" charset="0"/>
              </a:rPr>
              <a:t>Section 2.1</a:t>
            </a:r>
            <a:r>
              <a:rPr lang="en-US" sz="2000" b="1" dirty="0">
                <a:latin typeface="Cambria" panose="02040503050406030204" pitchFamily="18" charset="0"/>
                <a:ea typeface="Cambria" panose="02040503050406030204" pitchFamily="18" charset="0"/>
              </a:rPr>
              <a:t> </a:t>
            </a:r>
            <a:r>
              <a:rPr lang="sr-Latn-RS"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 </a:t>
            </a:r>
            <a:r>
              <a:rPr lang="en-GB" sz="2000" b="1" dirty="0">
                <a:latin typeface="Cambria" panose="02040503050406030204" pitchFamily="18" charset="0"/>
                <a:ea typeface="Cambria" panose="02040503050406030204" pitchFamily="18" charset="0"/>
              </a:rPr>
              <a:t>Description of the </a:t>
            </a:r>
            <a:r>
              <a:rPr lang="sr-Latn-RS" sz="2000" b="1" dirty="0">
                <a:latin typeface="Cambria" panose="02040503050406030204" pitchFamily="18" charset="0"/>
                <a:ea typeface="Cambria" panose="02040503050406030204" pitchFamily="18" charset="0"/>
              </a:rPr>
              <a:t>A</a:t>
            </a:r>
            <a:r>
              <a:rPr lang="en-GB" sz="2000" b="1" dirty="0" err="1">
                <a:latin typeface="Cambria" panose="02040503050406030204" pitchFamily="18" charset="0"/>
                <a:ea typeface="Cambria" panose="02040503050406030204" pitchFamily="18" charset="0"/>
              </a:rPr>
              <a:t>ction</a:t>
            </a:r>
            <a:r>
              <a:rPr lang="en-GB" sz="2000" b="1" dirty="0">
                <a:latin typeface="Cambria" panose="02040503050406030204" pitchFamily="18" charset="0"/>
                <a:ea typeface="Cambria" panose="02040503050406030204" pitchFamily="18" charset="0"/>
              </a:rPr>
              <a:t> </a:t>
            </a:r>
            <a:r>
              <a:rPr lang="sr-Latn-RS" sz="2000" b="1" dirty="0">
                <a:latin typeface="Cambria" panose="02040503050406030204" pitchFamily="18" charset="0"/>
                <a:ea typeface="Cambria" panose="02040503050406030204" pitchFamily="18" charset="0"/>
              </a:rPr>
              <a:t>(DoA) </a:t>
            </a:r>
            <a:r>
              <a:rPr lang="sr-Latn-RS" sz="2000" dirty="0">
                <a:latin typeface="Cambria" panose="02040503050406030204" pitchFamily="18" charset="0"/>
                <a:ea typeface="Cambria" panose="02040503050406030204" pitchFamily="18" charset="0"/>
              </a:rPr>
              <a:t>providing description of the </a:t>
            </a:r>
            <a:r>
              <a:rPr lang="en-GB" sz="2000" dirty="0">
                <a:latin typeface="Cambria" panose="02040503050406030204" pitchFamily="18" charset="0"/>
                <a:ea typeface="Cambria" panose="02040503050406030204" pitchFamily="18" charset="0"/>
              </a:rPr>
              <a:t>methodology, action plan, sustainability, log frame matrix, budget</a:t>
            </a:r>
            <a:r>
              <a:rPr lang="sr-Latn-RS" sz="2000" dirty="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a:p>
            <a:pPr algn="just"/>
            <a:r>
              <a:rPr lang="sr-Latn-RS" sz="2000" b="1" dirty="0">
                <a:latin typeface="Cambria" panose="02040503050406030204" pitchFamily="18" charset="0"/>
                <a:ea typeface="Cambria" panose="02040503050406030204" pitchFamily="18" charset="0"/>
              </a:rPr>
              <a:t>Section 2.2-2.4</a:t>
            </a:r>
            <a:r>
              <a:rPr lang="en-US" sz="2000" b="1" dirty="0">
                <a:latin typeface="Cambria" panose="02040503050406030204" pitchFamily="18" charset="0"/>
                <a:ea typeface="Cambria" panose="02040503050406030204" pitchFamily="18" charset="0"/>
              </a:rPr>
              <a:t> </a:t>
            </a:r>
            <a:r>
              <a:rPr lang="sr-Latn-RS"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 </a:t>
            </a:r>
            <a:r>
              <a:rPr lang="en-GB" sz="2000" dirty="0">
                <a:latin typeface="Cambria" panose="02040503050406030204" pitchFamily="18" charset="0"/>
                <a:ea typeface="Cambria" panose="02040503050406030204" pitchFamily="18" charset="0"/>
              </a:rPr>
              <a:t>Lead applicants’, co-applicants’ and affiliated entity(</a:t>
            </a:r>
            <a:r>
              <a:rPr lang="en-GB" sz="2000" dirty="0" err="1">
                <a:latin typeface="Cambria" panose="02040503050406030204" pitchFamily="18" charset="0"/>
                <a:ea typeface="Cambria" panose="02040503050406030204" pitchFamily="18" charset="0"/>
              </a:rPr>
              <a:t>ies</a:t>
            </a:r>
            <a:r>
              <a:rPr lang="en-GB" sz="2000" dirty="0">
                <a:latin typeface="Cambria" panose="02040503050406030204" pitchFamily="18" charset="0"/>
                <a:ea typeface="Cambria" panose="02040503050406030204" pitchFamily="18" charset="0"/>
              </a:rPr>
              <a:t>) experience</a:t>
            </a:r>
            <a:endParaRPr lang="sr-Latn-RS" sz="2000" b="1" dirty="0">
              <a:latin typeface="Cambria" panose="02040503050406030204" pitchFamily="18" charset="0"/>
              <a:ea typeface="Cambria" panose="02040503050406030204" pitchFamily="18" charset="0"/>
            </a:endParaRPr>
          </a:p>
          <a:p>
            <a:pPr algn="just"/>
            <a:r>
              <a:rPr lang="sr-Latn-RS" sz="2000" b="1" dirty="0">
                <a:latin typeface="Cambria" panose="02040503050406030204" pitchFamily="18" charset="0"/>
                <a:ea typeface="Cambria" panose="02040503050406030204" pitchFamily="18" charset="0"/>
              </a:rPr>
              <a:t>Section 3</a:t>
            </a:r>
            <a:r>
              <a:rPr lang="en-US" sz="2000" b="1" dirty="0">
                <a:latin typeface="Cambria" panose="02040503050406030204" pitchFamily="18" charset="0"/>
                <a:ea typeface="Cambria" panose="02040503050406030204" pitchFamily="18" charset="0"/>
              </a:rPr>
              <a:t> - </a:t>
            </a:r>
            <a:r>
              <a:rPr lang="sr-Latn-RS" sz="2000" b="1" dirty="0">
                <a:latin typeface="Cambria" panose="02040503050406030204" pitchFamily="18" charset="0"/>
                <a:ea typeface="Cambria" panose="02040503050406030204" pitchFamily="18" charset="0"/>
              </a:rPr>
              <a:t>Lead applicant </a:t>
            </a:r>
            <a:r>
              <a:rPr lang="sr-Latn-RS" sz="2000" u="sng" dirty="0">
                <a:latin typeface="Cambria" panose="02040503050406030204" pitchFamily="18" charset="0"/>
                <a:ea typeface="Cambria" panose="02040503050406030204" pitchFamily="18" charset="0"/>
              </a:rPr>
              <a:t>identity</a:t>
            </a:r>
            <a:r>
              <a:rPr lang="sr-Latn-RS" sz="2000" dirty="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a:p>
            <a:r>
              <a:rPr lang="sr-Latn-RS" sz="2000" b="1" dirty="0">
                <a:latin typeface="Cambria" panose="02040503050406030204" pitchFamily="18" charset="0"/>
                <a:ea typeface="Cambria" panose="02040503050406030204" pitchFamily="18" charset="0"/>
              </a:rPr>
              <a:t>Section 4</a:t>
            </a:r>
            <a:r>
              <a:rPr lang="en-US" sz="2000" b="1" dirty="0">
                <a:latin typeface="Cambria" panose="02040503050406030204" pitchFamily="18" charset="0"/>
                <a:ea typeface="Cambria" panose="02040503050406030204" pitchFamily="18" charset="0"/>
              </a:rPr>
              <a:t> </a:t>
            </a:r>
            <a:r>
              <a:rPr lang="sr-Latn-RS"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 </a:t>
            </a:r>
            <a:r>
              <a:rPr lang="sr-Latn-RS" sz="2000" b="1" dirty="0">
                <a:latin typeface="Cambria" panose="02040503050406030204" pitchFamily="18" charset="0"/>
                <a:ea typeface="Cambria" panose="02040503050406030204" pitchFamily="18" charset="0"/>
              </a:rPr>
              <a:t>Co-applicant </a:t>
            </a:r>
            <a:r>
              <a:rPr lang="sr-Latn-RS" sz="2000" u="sng" dirty="0">
                <a:latin typeface="Cambria" panose="02040503050406030204" pitchFamily="18" charset="0"/>
                <a:ea typeface="Cambria" panose="02040503050406030204" pitchFamily="18" charset="0"/>
              </a:rPr>
              <a:t>description and mandate </a:t>
            </a: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rPr>
              <a:t> signed, dated, stamped</a:t>
            </a:r>
            <a:endParaRPr lang="sr-Latn-RS" sz="2000" b="1" dirty="0">
              <a:latin typeface="Cambria" panose="02040503050406030204" pitchFamily="18" charset="0"/>
              <a:ea typeface="Cambria" panose="02040503050406030204" pitchFamily="18" charset="0"/>
            </a:endParaRPr>
          </a:p>
          <a:p>
            <a:pPr algn="just"/>
            <a:r>
              <a:rPr lang="sr-Latn-RS" sz="2000" b="1" dirty="0">
                <a:latin typeface="Cambria" panose="02040503050406030204" pitchFamily="18" charset="0"/>
                <a:ea typeface="Cambria" panose="02040503050406030204" pitchFamily="18" charset="0"/>
              </a:rPr>
              <a:t>Section 5</a:t>
            </a:r>
            <a:r>
              <a:rPr lang="en-US" sz="2000" b="1" dirty="0">
                <a:latin typeface="Cambria" panose="02040503050406030204" pitchFamily="18" charset="0"/>
                <a:ea typeface="Cambria" panose="02040503050406030204" pitchFamily="18" charset="0"/>
              </a:rPr>
              <a:t> - </a:t>
            </a:r>
            <a:r>
              <a:rPr lang="sr-Latn-RS" sz="2000" b="1" dirty="0">
                <a:latin typeface="Cambria" panose="02040503050406030204" pitchFamily="18" charset="0"/>
                <a:ea typeface="Cambria" panose="02040503050406030204" pitchFamily="18" charset="0"/>
              </a:rPr>
              <a:t>Affiliated entity </a:t>
            </a:r>
            <a:r>
              <a:rPr lang="sr-Latn-RS" sz="2000" u="sng" dirty="0">
                <a:latin typeface="Cambria" panose="02040503050406030204" pitchFamily="18" charset="0"/>
                <a:ea typeface="Cambria" panose="02040503050406030204" pitchFamily="18" charset="0"/>
              </a:rPr>
              <a:t>description and mandate (if any) </a:t>
            </a: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rPr>
              <a:t> </a:t>
            </a: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sym typeface="Wingdings 3" panose="05040102010807070707" pitchFamily="18" charset="2"/>
              </a:rPr>
              <a:t>signed, dated, stamped</a:t>
            </a:r>
            <a:endPar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endParaRPr>
          </a:p>
          <a:p>
            <a:pPr algn="just"/>
            <a:r>
              <a:rPr lang="sr-Latn-RS" sz="2000" b="1" dirty="0">
                <a:latin typeface="Cambria" panose="02040503050406030204" pitchFamily="18" charset="0"/>
                <a:ea typeface="Cambria" panose="02040503050406030204" pitchFamily="18" charset="0"/>
              </a:rPr>
              <a:t>Section 6</a:t>
            </a:r>
            <a:r>
              <a:rPr lang="en-US" sz="2000" b="1"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Associates participating in the action</a:t>
            </a:r>
            <a:r>
              <a:rPr lang="sr-Latn-RS" sz="2000" dirty="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a:p>
            <a:pPr algn="just"/>
            <a:r>
              <a:rPr lang="sr-Latn-RS" sz="2000" b="1" dirty="0">
                <a:latin typeface="Cambria" panose="02040503050406030204" pitchFamily="18" charset="0"/>
                <a:ea typeface="Cambria" panose="02040503050406030204" pitchFamily="18" charset="0"/>
              </a:rPr>
              <a:t>Section 7</a:t>
            </a:r>
            <a:r>
              <a:rPr lang="en-US" sz="2000" b="1" dirty="0">
                <a:latin typeface="Cambria" panose="02040503050406030204" pitchFamily="18" charset="0"/>
                <a:ea typeface="Cambria" panose="02040503050406030204" pitchFamily="18" charset="0"/>
              </a:rPr>
              <a:t> - </a:t>
            </a:r>
            <a:r>
              <a:rPr lang="en-GB" sz="2000" dirty="0">
                <a:latin typeface="Cambria" panose="02040503050406030204" pitchFamily="18" charset="0"/>
                <a:ea typeface="Cambria" panose="02040503050406030204" pitchFamily="18" charset="0"/>
              </a:rPr>
              <a:t>Checklist for the full application form</a:t>
            </a:r>
            <a:r>
              <a:rPr lang="sr-Latn-RS" sz="2000" dirty="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a:p>
            <a:pPr algn="just"/>
            <a:r>
              <a:rPr lang="sr-Latn-RS" sz="2000" b="1" dirty="0">
                <a:latin typeface="Cambria" panose="02040503050406030204" pitchFamily="18" charset="0"/>
                <a:ea typeface="Cambria" panose="02040503050406030204" pitchFamily="18" charset="0"/>
              </a:rPr>
              <a:t>Section 8</a:t>
            </a:r>
            <a:r>
              <a:rPr lang="sr-Latn-ME" sz="2000" b="1" dirty="0">
                <a:latin typeface="Cambria" panose="02040503050406030204" pitchFamily="18" charset="0"/>
                <a:ea typeface="Cambria" panose="02040503050406030204" pitchFamily="18" charset="0"/>
                <a:sym typeface="Wingdings 3" panose="05040102010807070707" pitchFamily="18" charset="2"/>
              </a:rPr>
              <a:t> </a:t>
            </a:r>
            <a:r>
              <a:rPr lang="en-US" sz="2000" b="1" dirty="0">
                <a:latin typeface="Cambria" panose="02040503050406030204" pitchFamily="18" charset="0"/>
                <a:ea typeface="Cambria" panose="02040503050406030204" pitchFamily="18" charset="0"/>
                <a:sym typeface="Wingdings 3" panose="05040102010807070707" pitchFamily="18" charset="2"/>
              </a:rPr>
              <a:t>- </a:t>
            </a:r>
            <a:r>
              <a:rPr lang="en-GB" sz="2000" b="1" dirty="0">
                <a:latin typeface="Cambria" panose="02040503050406030204" pitchFamily="18" charset="0"/>
                <a:ea typeface="Cambria" panose="02040503050406030204" pitchFamily="18" charset="0"/>
              </a:rPr>
              <a:t>Declaration</a:t>
            </a:r>
            <a:r>
              <a:rPr lang="en-GB" sz="2000" dirty="0">
                <a:latin typeface="Cambria" panose="02040503050406030204" pitchFamily="18" charset="0"/>
                <a:ea typeface="Cambria" panose="02040503050406030204" pitchFamily="18" charset="0"/>
              </a:rPr>
              <a:t> </a:t>
            </a:r>
            <a:r>
              <a:rPr lang="en-GB" sz="2000" u="sng" dirty="0">
                <a:latin typeface="Cambria" panose="02040503050406030204" pitchFamily="18" charset="0"/>
                <a:ea typeface="Cambria" panose="02040503050406030204" pitchFamily="18" charset="0"/>
              </a:rPr>
              <a:t>by the lead applicant </a:t>
            </a:r>
            <a:r>
              <a:rPr lang="en-GB" sz="2000" dirty="0">
                <a:latin typeface="Cambria" panose="02040503050406030204" pitchFamily="18" charset="0"/>
                <a:ea typeface="Cambria" panose="02040503050406030204" pitchFamily="18" charset="0"/>
              </a:rPr>
              <a:t>for the full application</a:t>
            </a:r>
            <a:r>
              <a:rPr lang="sr-Latn-RS" sz="2000" dirty="0">
                <a:latin typeface="Cambria" panose="02040503050406030204" pitchFamily="18" charset="0"/>
                <a:ea typeface="Cambria" panose="02040503050406030204" pitchFamily="18" charset="0"/>
              </a:rPr>
              <a:t> </a:t>
            </a: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rPr>
              <a:t> signed, dated, stamped</a:t>
            </a:r>
            <a:endParaRPr lang="en-US" sz="2000" dirty="0">
              <a:latin typeface="Cambria" panose="02040503050406030204" pitchFamily="18" charset="0"/>
              <a:ea typeface="Cambria" panose="02040503050406030204" pitchFamily="18" charset="0"/>
            </a:endParaRPr>
          </a:p>
          <a:p>
            <a:pPr marL="109728" indent="0">
              <a:buNone/>
            </a:pPr>
            <a:endParaRPr lang="en-US" sz="2000" dirty="0">
              <a:latin typeface="Cambria" panose="02040503050406030204" pitchFamily="18" charset="0"/>
              <a:ea typeface="Cambria" panose="02040503050406030204" pitchFamily="18" charset="0"/>
            </a:endParaRPr>
          </a:p>
          <a:p>
            <a:pPr marL="109728" indent="0">
              <a:buNone/>
            </a:pPr>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170847"/>
            <a:ext cx="8229600" cy="792162"/>
          </a:xfrm>
        </p:spPr>
        <p:txBody>
          <a:bodyPr>
            <a:normAutofit fontScale="90000"/>
          </a:bodyPr>
          <a:lstStyle/>
          <a:p>
            <a:pPr algn="ctr"/>
            <a:r>
              <a:rPr lang="en-US" sz="2700" dirty="0">
                <a:solidFill>
                  <a:srgbClr val="FF0000"/>
                </a:solidFill>
                <a:latin typeface="Cambria" panose="02040503050406030204" pitchFamily="18" charset="0"/>
                <a:ea typeface="Cambria" panose="02040503050406030204" pitchFamily="18" charset="0"/>
              </a:rPr>
              <a:t>STEP 2: </a:t>
            </a:r>
            <a:r>
              <a:rPr lang="en-US" sz="2700" dirty="0">
                <a:solidFill>
                  <a:schemeClr val="tx1"/>
                </a:solidFill>
                <a:latin typeface="Cambria" panose="02040503050406030204" pitchFamily="18" charset="0"/>
                <a:ea typeface="Cambria" panose="02040503050406030204" pitchFamily="18" charset="0"/>
              </a:rPr>
              <a:t>FULL APPLICATION</a:t>
            </a:r>
            <a:br>
              <a:rPr lang="en-US" sz="2400" dirty="0">
                <a:latin typeface="Cambria" panose="02040503050406030204" pitchFamily="18" charset="0"/>
                <a:ea typeface="Cambria" panose="02040503050406030204" pitchFamily="18" charset="0"/>
              </a:rPr>
            </a:br>
            <a:endParaRPr lang="en-US" sz="2400" dirty="0">
              <a:solidFill>
                <a:schemeClr val="tx1"/>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64314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14400"/>
            <a:ext cx="8382000" cy="5376672"/>
          </a:xfrm>
        </p:spPr>
        <p:txBody>
          <a:bodyPr>
            <a:normAutofit/>
          </a:bodyPr>
          <a:lstStyle/>
          <a:p>
            <a:pPr marL="109728" indent="0" algn="just">
              <a:spcBef>
                <a:spcPts val="600"/>
              </a:spcBef>
              <a:spcAft>
                <a:spcPts val="600"/>
              </a:spcAft>
              <a:buNone/>
            </a:pP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RS" sz="2000" b="1" dirty="0">
                <a:latin typeface="Cambria" panose="02040503050406030204" pitchFamily="18" charset="0"/>
                <a:ea typeface="Cambria" panose="02040503050406030204" pitchFamily="18" charset="0"/>
              </a:rPr>
              <a:t>Elements </a:t>
            </a:r>
            <a:r>
              <a:rPr lang="en-US" sz="2000" b="1" dirty="0">
                <a:latin typeface="Cambria" panose="02040503050406030204" pitchFamily="18" charset="0"/>
                <a:ea typeface="Cambria" panose="02040503050406030204" pitchFamily="18" charset="0"/>
              </a:rPr>
              <a:t>outlined in the concept note </a:t>
            </a:r>
            <a:r>
              <a:rPr lang="en-US" sz="2000" b="1" u="sng" dirty="0">
                <a:latin typeface="Cambria" panose="02040503050406030204" pitchFamily="18" charset="0"/>
                <a:ea typeface="Cambria" panose="02040503050406030204" pitchFamily="18" charset="0"/>
              </a:rPr>
              <a:t>may not be modified </a:t>
            </a:r>
            <a:r>
              <a:rPr lang="en-US" sz="2000" b="1" dirty="0">
                <a:latin typeface="Cambria" panose="02040503050406030204" pitchFamily="18" charset="0"/>
                <a:ea typeface="Cambria" panose="02040503050406030204" pitchFamily="18" charset="0"/>
              </a:rPr>
              <a:t>in the full application </a:t>
            </a:r>
            <a:r>
              <a:rPr lang="en-US" sz="2000" b="1" dirty="0">
                <a:solidFill>
                  <a:srgbClr val="FF0000"/>
                </a:solidFill>
                <a:latin typeface="Cambria" panose="02040503050406030204" pitchFamily="18" charset="0"/>
                <a:ea typeface="Cambria" panose="02040503050406030204" pitchFamily="18" charset="0"/>
              </a:rPr>
              <a:t>except</a:t>
            </a:r>
            <a:r>
              <a:rPr lang="en-GB" sz="2000" b="1" dirty="0">
                <a:latin typeface="Cambria" panose="02040503050406030204" pitchFamily="18" charset="0"/>
                <a:ea typeface="Cambria" panose="02040503050406030204" pitchFamily="18" charset="0"/>
              </a:rPr>
              <a:t>:</a:t>
            </a:r>
          </a:p>
          <a:p>
            <a:pPr algn="just"/>
            <a:r>
              <a:rPr lang="en-US" sz="2000" dirty="0">
                <a:latin typeface="Cambria" panose="02040503050406030204" pitchFamily="18" charset="0"/>
                <a:ea typeface="Cambria" panose="02040503050406030204" pitchFamily="18" charset="0"/>
              </a:rPr>
              <a:t>EU contribution may not vary from the initial estimate by more than 20 %</a:t>
            </a:r>
            <a:r>
              <a:rPr lang="sr-Latn-RS" sz="2000" dirty="0">
                <a:latin typeface="Cambria" panose="02040503050406030204" pitchFamily="18" charset="0"/>
                <a:ea typeface="Cambria" panose="02040503050406030204" pitchFamily="18" charset="0"/>
              </a:rPr>
              <a:t> </a:t>
            </a:r>
            <a:r>
              <a:rPr lang="sr-Latn-RS" sz="2000" dirty="0">
                <a:solidFill>
                  <a:srgbClr val="FF0000"/>
                </a:solidFill>
                <a:latin typeface="Cambria" panose="02040503050406030204" pitchFamily="18" charset="0"/>
                <a:ea typeface="Cambria" panose="02040503050406030204" pitchFamily="18" charset="0"/>
                <a:sym typeface="Wingdings 3" panose="05040102010807070707" pitchFamily="18" charset="2"/>
              </a:rPr>
              <a:t></a:t>
            </a:r>
            <a:r>
              <a:rPr lang="sr-Latn-RS" sz="2000" dirty="0">
                <a:solidFill>
                  <a:srgbClr val="FF0000"/>
                </a:solidFill>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free to adapt the percentage of co-financing required within the minimum and maximum amount</a:t>
            </a:r>
            <a:r>
              <a:rPr lang="sr-Latn-RS" sz="2000" dirty="0">
                <a:latin typeface="Cambria" panose="02040503050406030204" pitchFamily="18" charset="0"/>
                <a:ea typeface="Cambria" panose="02040503050406030204" pitchFamily="18" charset="0"/>
              </a:rPr>
              <a:t> </a:t>
            </a:r>
          </a:p>
          <a:p>
            <a:pPr algn="just"/>
            <a:r>
              <a:rPr lang="sr-Latn-RS" sz="2000" dirty="0">
                <a:latin typeface="Cambria" panose="02040503050406030204" pitchFamily="18" charset="0"/>
                <a:ea typeface="Cambria" panose="02040503050406030204" pitchFamily="18" charset="0"/>
              </a:rPr>
              <a:t>A</a:t>
            </a:r>
            <a:r>
              <a:rPr lang="en-US" sz="2000" dirty="0">
                <a:latin typeface="Cambria" panose="02040503050406030204" pitchFamily="18" charset="0"/>
                <a:ea typeface="Cambria" panose="02040503050406030204" pitchFamily="18" charset="0"/>
              </a:rPr>
              <a:t>dd, remove or replace one or more co-applicant(s) or affiliated entity(</a:t>
            </a:r>
            <a:r>
              <a:rPr lang="en-US" sz="2000" dirty="0" err="1">
                <a:latin typeface="Cambria" panose="02040503050406030204" pitchFamily="18" charset="0"/>
                <a:ea typeface="Cambria" panose="02040503050406030204" pitchFamily="18" charset="0"/>
              </a:rPr>
              <a:t>ies</a:t>
            </a:r>
            <a:r>
              <a:rPr lang="en-US" sz="2000" dirty="0">
                <a:latin typeface="Cambria" panose="02040503050406030204" pitchFamily="18" charset="0"/>
                <a:ea typeface="Cambria" panose="02040503050406030204" pitchFamily="18" charset="0"/>
              </a:rPr>
              <a:t>)</a:t>
            </a:r>
            <a:r>
              <a:rPr lang="sr-Latn-RS" sz="2000" dirty="0">
                <a:latin typeface="Cambria" panose="02040503050406030204" pitchFamily="18" charset="0"/>
                <a:ea typeface="Cambria" panose="02040503050406030204" pitchFamily="18" charset="0"/>
              </a:rPr>
              <a:t> </a:t>
            </a:r>
            <a:r>
              <a:rPr lang="sr-Latn-RS" sz="2000" dirty="0">
                <a:solidFill>
                  <a:srgbClr val="FF0000"/>
                </a:solidFill>
                <a:latin typeface="Cambria" panose="02040503050406030204" pitchFamily="18" charset="0"/>
                <a:ea typeface="Cambria" panose="02040503050406030204" pitchFamily="18" charset="0"/>
                <a:sym typeface="Wingdings 3" panose="05040102010807070707" pitchFamily="18" charset="2"/>
              </a:rPr>
              <a:t></a:t>
            </a:r>
            <a:r>
              <a:rPr lang="sr-Latn-RS" sz="2000" dirty="0">
                <a:latin typeface="Cambria" panose="02040503050406030204" pitchFamily="18" charset="0"/>
                <a:ea typeface="Cambria" panose="02040503050406030204" pitchFamily="18" charset="0"/>
              </a:rPr>
              <a:t> need to be justified.</a:t>
            </a:r>
          </a:p>
          <a:p>
            <a:pPr algn="just"/>
            <a:r>
              <a:rPr lang="sr-Latn-RS" sz="2000" dirty="0">
                <a:latin typeface="Cambria" panose="02040503050406030204" pitchFamily="18" charset="0"/>
                <a:ea typeface="Cambria" panose="02040503050406030204" pitchFamily="18" charset="0"/>
              </a:rPr>
              <a:t>Adjust</a:t>
            </a:r>
            <a:r>
              <a:rPr lang="en-US" sz="2000" dirty="0">
                <a:latin typeface="Cambria" panose="02040503050406030204" pitchFamily="18" charset="0"/>
                <a:ea typeface="Cambria" panose="02040503050406030204" pitchFamily="18" charset="0"/>
              </a:rPr>
              <a:t> the duration of the action if unforeseen circumstances</a:t>
            </a:r>
          </a:p>
          <a:p>
            <a:pPr marL="109728" indent="0">
              <a:buNone/>
            </a:pPr>
            <a:endParaRPr lang="en-US" sz="2000" dirty="0">
              <a:latin typeface="Cambria" panose="02040503050406030204" pitchFamily="18" charset="0"/>
              <a:ea typeface="Cambria" panose="02040503050406030204" pitchFamily="18" charset="0"/>
            </a:endParaRPr>
          </a:p>
          <a:p>
            <a:pPr marL="109728" indent="0">
              <a:buNone/>
            </a:pPr>
            <a:r>
              <a:rPr kumimoji="0" lang="sr-Latn-ME" sz="20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Wingdings 3" panose="05040102010807070707" pitchFamily="18" charset="2"/>
              </a:rPr>
              <a:t> </a:t>
            </a:r>
            <a:r>
              <a:rPr lang="en-US" sz="2000" dirty="0">
                <a:latin typeface="Cambria" panose="02040503050406030204" pitchFamily="18" charset="0"/>
                <a:ea typeface="Cambria" panose="02040503050406030204" pitchFamily="18" charset="0"/>
              </a:rPr>
              <a:t>An explanation/justification of the relevant replacements/adjustments shall be included in section 2.1.1. of the full application form</a:t>
            </a:r>
            <a:r>
              <a:rPr lang="sr-Latn-RS" sz="2000" dirty="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a:p>
            <a:pPr marL="109728" indent="0">
              <a:buNone/>
            </a:pPr>
            <a:endParaRPr lang="sr-Latn-RS" sz="2000" i="1" dirty="0">
              <a:solidFill>
                <a:srgbClr val="FF0000"/>
              </a:solidFill>
              <a:latin typeface="Cambria" panose="02040503050406030204" pitchFamily="18" charset="0"/>
              <a:ea typeface="Cambria" panose="02040503050406030204" pitchFamily="18" charset="0"/>
            </a:endParaRPr>
          </a:p>
          <a:p>
            <a:pPr marL="400050" indent="0" algn="ctr">
              <a:buNone/>
            </a:pPr>
            <a:r>
              <a:rPr lang="sr-Latn-RS" sz="2000" b="1" i="1" dirty="0">
                <a:solidFill>
                  <a:srgbClr val="FF0000"/>
                </a:solidFill>
                <a:latin typeface="Cambria" panose="02040503050406030204" pitchFamily="18" charset="0"/>
                <a:ea typeface="Cambria" panose="02040503050406030204" pitchFamily="18" charset="0"/>
              </a:rPr>
              <a:t>!</a:t>
            </a:r>
            <a:r>
              <a:rPr lang="en-US" sz="2000" b="1" i="1" dirty="0">
                <a:solidFill>
                  <a:srgbClr val="FF0000"/>
                </a:solidFill>
                <a:latin typeface="Cambria" panose="02040503050406030204" pitchFamily="18" charset="0"/>
                <a:ea typeface="Cambria" panose="02040503050406030204" pitchFamily="18" charset="0"/>
              </a:rPr>
              <a:t>Please note </a:t>
            </a:r>
            <a:r>
              <a:rPr lang="en-US" sz="2000" i="1" dirty="0">
                <a:solidFill>
                  <a:srgbClr val="FF0000"/>
                </a:solidFill>
                <a:latin typeface="Cambria" panose="02040503050406030204" pitchFamily="18" charset="0"/>
                <a:ea typeface="Cambria" panose="02040503050406030204" pitchFamily="18" charset="0"/>
              </a:rPr>
              <a:t>that should the explanation/justification not be accepted by the evaluation committee</a:t>
            </a:r>
            <a:r>
              <a:rPr lang="sr-Latn-RS" sz="2000" i="1" dirty="0">
                <a:solidFill>
                  <a:srgbClr val="FF0000"/>
                </a:solidFill>
                <a:latin typeface="Cambria" panose="02040503050406030204" pitchFamily="18" charset="0"/>
                <a:ea typeface="Cambria" panose="02040503050406030204" pitchFamily="18" charset="0"/>
              </a:rPr>
              <a:t>,</a:t>
            </a:r>
            <a:r>
              <a:rPr lang="en-US" sz="2000" i="1" dirty="0">
                <a:solidFill>
                  <a:srgbClr val="FF0000"/>
                </a:solidFill>
                <a:latin typeface="Cambria" panose="02040503050406030204" pitchFamily="18" charset="0"/>
                <a:ea typeface="Cambria" panose="02040503050406030204" pitchFamily="18" charset="0"/>
              </a:rPr>
              <a:t> the proposal may be rejected on that sole basis.</a:t>
            </a:r>
          </a:p>
          <a:p>
            <a:pPr marL="400050" indent="0"/>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28575"/>
            <a:ext cx="8229600" cy="792162"/>
          </a:xfrm>
        </p:spPr>
        <p:txBody>
          <a:bodyPr>
            <a:normAutofit/>
          </a:bodyPr>
          <a:lstStyle/>
          <a:p>
            <a:pPr algn="ctr"/>
            <a:r>
              <a:rPr lang="en-US" sz="2400" dirty="0">
                <a:solidFill>
                  <a:srgbClr val="FF0000"/>
                </a:solidFill>
                <a:latin typeface="Cambria" panose="02040503050406030204" pitchFamily="18" charset="0"/>
                <a:ea typeface="Cambria" panose="02040503050406030204" pitchFamily="18" charset="0"/>
              </a:rPr>
              <a:t>STEP 2: </a:t>
            </a:r>
            <a:r>
              <a:rPr lang="en-US" sz="2400" dirty="0">
                <a:solidFill>
                  <a:schemeClr val="tx1"/>
                </a:solidFill>
                <a:latin typeface="Cambria" panose="02040503050406030204" pitchFamily="18" charset="0"/>
                <a:ea typeface="Cambria" panose="02040503050406030204" pitchFamily="18" charset="0"/>
              </a:rPr>
              <a:t>FULL APPLICATION</a:t>
            </a:r>
            <a:endParaRPr lang="en-US" sz="2400" dirty="0">
              <a:latin typeface="Cambria" panose="02040503050406030204" pitchFamily="18" charset="0"/>
              <a:ea typeface="Cambria" panose="02040503050406030204" pitchFamily="18" charset="0"/>
            </a:endParaRPr>
          </a:p>
        </p:txBody>
      </p:sp>
      <p:pic>
        <p:nvPicPr>
          <p:cNvPr id="4" name="Picture 3">
            <a:extLst>
              <a:ext uri="{FF2B5EF4-FFF2-40B4-BE49-F238E27FC236}">
                <a16:creationId xmlns:a16="http://schemas.microsoft.com/office/drawing/2014/main" id="{86CE7D84-F81E-8EB6-957A-140E83043F85}"/>
              </a:ext>
            </a:extLst>
          </p:cNvPr>
          <p:cNvPicPr>
            <a:picLocks noChangeAspect="1"/>
          </p:cNvPicPr>
          <p:nvPr/>
        </p:nvPicPr>
        <p:blipFill>
          <a:blip r:embed="rId3"/>
          <a:stretch>
            <a:fillRect/>
          </a:stretch>
        </p:blipFill>
        <p:spPr>
          <a:xfrm>
            <a:off x="152400" y="5029200"/>
            <a:ext cx="777967" cy="609600"/>
          </a:xfrm>
          <a:prstGeom prst="rect">
            <a:avLst/>
          </a:prstGeom>
        </p:spPr>
      </p:pic>
    </p:spTree>
    <p:extLst>
      <p:ext uri="{BB962C8B-B14F-4D97-AF65-F5344CB8AC3E}">
        <p14:creationId xmlns:p14="http://schemas.microsoft.com/office/powerpoint/2010/main" val="731137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5376672"/>
          </a:xfrm>
        </p:spPr>
        <p:txBody>
          <a:bodyPr>
            <a:normAutofit/>
          </a:bodyPr>
          <a:lstStyle/>
          <a:p>
            <a:pPr marL="109728" indent="0" algn="just">
              <a:spcBef>
                <a:spcPts val="600"/>
              </a:spcBef>
              <a:spcAft>
                <a:spcPts val="600"/>
              </a:spcAft>
              <a:buNone/>
            </a:pPr>
            <a:r>
              <a:rPr lang="sr-Latn-ME" sz="2000" b="1" dirty="0">
                <a:solidFill>
                  <a:srgbClr val="FF0000"/>
                </a:solidFill>
                <a:latin typeface="Cambria" panose="02040503050406030204" pitchFamily="18" charset="0"/>
                <a:ea typeface="Cambria" panose="02040503050406030204" pitchFamily="18" charset="0"/>
                <a:sym typeface="Wingdings 3" panose="05040102010807070707" pitchFamily="18" charset="2"/>
              </a:rPr>
              <a:t> </a:t>
            </a:r>
            <a:r>
              <a:rPr lang="sr-Latn-RS" sz="2000" b="1" dirty="0">
                <a:latin typeface="Cambria" panose="02040503050406030204" pitchFamily="18" charset="0"/>
                <a:ea typeface="Cambria" panose="02040503050406030204" pitchFamily="18" charset="0"/>
              </a:rPr>
              <a:t>Elements </a:t>
            </a:r>
            <a:r>
              <a:rPr lang="en-US" sz="2000" b="1" dirty="0">
                <a:latin typeface="Cambria" panose="02040503050406030204" pitchFamily="18" charset="0"/>
                <a:ea typeface="Cambria" panose="02040503050406030204" pitchFamily="18" charset="0"/>
              </a:rPr>
              <a:t>outlined in the concept note </a:t>
            </a:r>
            <a:r>
              <a:rPr lang="sr-Latn-RS" sz="2000" b="1" dirty="0">
                <a:latin typeface="Cambria" panose="02040503050406030204" pitchFamily="18" charset="0"/>
                <a:ea typeface="Cambria" panose="02040503050406030204" pitchFamily="18" charset="0"/>
              </a:rPr>
              <a:t>that </a:t>
            </a:r>
            <a:r>
              <a:rPr lang="sr-Latn-RS" sz="2000" b="1" dirty="0">
                <a:solidFill>
                  <a:srgbClr val="FF0000"/>
                </a:solidFill>
                <a:latin typeface="Cambria" panose="02040503050406030204" pitchFamily="18" charset="0"/>
                <a:ea typeface="Cambria" panose="02040503050406030204" pitchFamily="18" charset="0"/>
              </a:rPr>
              <a:t>CANNOT</a:t>
            </a:r>
            <a:r>
              <a:rPr lang="sr-Latn-RS" sz="2000" b="1" dirty="0">
                <a:latin typeface="Cambria" panose="02040503050406030204" pitchFamily="18" charset="0"/>
                <a:ea typeface="Cambria" panose="02040503050406030204" pitchFamily="18" charset="0"/>
              </a:rPr>
              <a:t> </a:t>
            </a:r>
            <a:r>
              <a:rPr lang="en-US" sz="2000" b="1" dirty="0">
                <a:latin typeface="Cambria" panose="02040503050406030204" pitchFamily="18" charset="0"/>
                <a:ea typeface="Cambria" panose="02040503050406030204" pitchFamily="18" charset="0"/>
              </a:rPr>
              <a:t>be modified in the full application</a:t>
            </a:r>
            <a:r>
              <a:rPr lang="en-GB" sz="2000" b="1" dirty="0">
                <a:latin typeface="Cambria" panose="02040503050406030204" pitchFamily="18" charset="0"/>
                <a:ea typeface="Cambria" panose="02040503050406030204" pitchFamily="18" charset="0"/>
              </a:rPr>
              <a:t>:</a:t>
            </a:r>
          </a:p>
          <a:p>
            <a:pPr algn="just"/>
            <a:r>
              <a:rPr lang="sr-Latn-RS" sz="2000" dirty="0">
                <a:latin typeface="Cambria" panose="02040503050406030204" pitchFamily="18" charset="0"/>
                <a:ea typeface="Cambria" panose="02040503050406030204" pitchFamily="18" charset="0"/>
              </a:rPr>
              <a:t>Number</a:t>
            </a:r>
            <a:r>
              <a:rPr lang="en-US" sz="2000" dirty="0">
                <a:latin typeface="Cambria" panose="02040503050406030204" pitchFamily="18" charset="0"/>
                <a:ea typeface="Cambria" panose="02040503050406030204" pitchFamily="18" charset="0"/>
              </a:rPr>
              <a:t> and title of the thematic priority/specific objective of the call under which the concept note was submitted </a:t>
            </a:r>
            <a:endParaRPr lang="sr-Latn-RS" sz="2000" dirty="0">
              <a:latin typeface="Cambria" panose="02040503050406030204" pitchFamily="18" charset="0"/>
              <a:ea typeface="Cambria" panose="02040503050406030204" pitchFamily="18" charset="0"/>
            </a:endParaRPr>
          </a:p>
          <a:p>
            <a:pPr algn="just"/>
            <a:r>
              <a:rPr lang="sr-Latn-RS" sz="2000" dirty="0">
                <a:latin typeface="Cambria" panose="02040503050406030204" pitchFamily="18" charset="0"/>
                <a:ea typeface="Cambria" panose="02040503050406030204" pitchFamily="18" charset="0"/>
              </a:rPr>
              <a:t>Specific</a:t>
            </a:r>
            <a:r>
              <a:rPr lang="en-US" sz="2000" dirty="0">
                <a:latin typeface="Cambria" panose="02040503050406030204" pitchFamily="18" charset="0"/>
                <a:ea typeface="Cambria" panose="02040503050406030204" pitchFamily="18" charset="0"/>
              </a:rPr>
              <a:t> objective(s)/outcomes of the action </a:t>
            </a:r>
            <a:endParaRPr lang="sr-Latn-RS" sz="2000" dirty="0">
              <a:latin typeface="Cambria" panose="02040503050406030204" pitchFamily="18" charset="0"/>
              <a:ea typeface="Cambria" panose="02040503050406030204" pitchFamily="18" charset="0"/>
            </a:endParaRPr>
          </a:p>
          <a:p>
            <a:pPr algn="just"/>
            <a:r>
              <a:rPr lang="sr-Latn-RS" sz="2000" dirty="0">
                <a:latin typeface="Cambria" panose="02040503050406030204" pitchFamily="18" charset="0"/>
                <a:ea typeface="Cambria" panose="02040503050406030204" pitchFamily="18" charset="0"/>
              </a:rPr>
              <a:t>Intended</a:t>
            </a:r>
            <a:r>
              <a:rPr lang="en-US" sz="2000" dirty="0">
                <a:latin typeface="Cambria" panose="02040503050406030204" pitchFamily="18" charset="0"/>
                <a:ea typeface="Cambria" panose="02040503050406030204" pitchFamily="18" charset="0"/>
              </a:rPr>
              <a:t> outputs </a:t>
            </a:r>
            <a:endParaRPr lang="sr-Latn-RS" sz="2000" dirty="0">
              <a:latin typeface="Cambria" panose="02040503050406030204" pitchFamily="18" charset="0"/>
              <a:ea typeface="Cambria" panose="02040503050406030204" pitchFamily="18" charset="0"/>
            </a:endParaRPr>
          </a:p>
          <a:p>
            <a:pPr algn="just"/>
            <a:r>
              <a:rPr lang="sr-Latn-RS" sz="2000" dirty="0">
                <a:latin typeface="Cambria" panose="02040503050406030204" pitchFamily="18" charset="0"/>
                <a:ea typeface="Cambria" panose="02040503050406030204" pitchFamily="18" charset="0"/>
              </a:rPr>
              <a:t>Target</a:t>
            </a:r>
            <a:r>
              <a:rPr lang="en-US" sz="2000" dirty="0">
                <a:latin typeface="Cambria" panose="02040503050406030204" pitchFamily="18" charset="0"/>
                <a:ea typeface="Cambria" panose="02040503050406030204" pitchFamily="18" charset="0"/>
              </a:rPr>
              <a:t> groups and final beneficiaries.</a:t>
            </a:r>
            <a:endParaRPr lang="sr-Latn-RS" sz="2000" i="1" dirty="0">
              <a:solidFill>
                <a:srgbClr val="FF0000"/>
              </a:solidFill>
              <a:latin typeface="Cambria" panose="02040503050406030204" pitchFamily="18" charset="0"/>
              <a:ea typeface="Cambria" panose="02040503050406030204" pitchFamily="18" charset="0"/>
            </a:endParaRPr>
          </a:p>
          <a:p>
            <a:pPr marL="109728" indent="0" algn="ctr">
              <a:buNone/>
            </a:pPr>
            <a:endParaRPr lang="sr-Latn-RS" sz="2000" b="1" i="1" dirty="0">
              <a:solidFill>
                <a:srgbClr val="FF0000"/>
              </a:solidFill>
              <a:latin typeface="Cambria" panose="02040503050406030204" pitchFamily="18" charset="0"/>
              <a:ea typeface="Cambria" panose="02040503050406030204" pitchFamily="18" charset="0"/>
            </a:endParaRPr>
          </a:p>
          <a:p>
            <a:pPr marL="109728" indent="0" algn="ctr">
              <a:buNone/>
            </a:pPr>
            <a:r>
              <a:rPr lang="en-US" sz="2000" i="1" dirty="0">
                <a:latin typeface="Cambria" panose="02040503050406030204" pitchFamily="18" charset="0"/>
                <a:ea typeface="Cambria" panose="02040503050406030204" pitchFamily="18" charset="0"/>
              </a:rPr>
              <a:t>Applications which have obtained </a:t>
            </a:r>
            <a:r>
              <a:rPr lang="en-US" sz="2000" i="1" dirty="0">
                <a:solidFill>
                  <a:srgbClr val="FF0000"/>
                </a:solidFill>
                <a:latin typeface="Cambria" panose="02040503050406030204" pitchFamily="18" charset="0"/>
                <a:ea typeface="Cambria" panose="02040503050406030204" pitchFamily="18" charset="0"/>
              </a:rPr>
              <a:t>less than 70 points </a:t>
            </a:r>
            <a:r>
              <a:rPr lang="en-US" sz="2000" i="1" dirty="0">
                <a:latin typeface="Cambria" panose="02040503050406030204" pitchFamily="18" charset="0"/>
                <a:ea typeface="Cambria" panose="02040503050406030204" pitchFamily="18" charset="0"/>
              </a:rPr>
              <a:t>as score in the ranking list will not be recommended for funding by the Evaluation Committee.</a:t>
            </a:r>
            <a:endParaRPr lang="sr-Latn-RS" sz="2000" i="1" dirty="0">
              <a:solidFill>
                <a:srgbClr val="FF0000"/>
              </a:solidFill>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p:txBody>
      </p:sp>
      <p:sp>
        <p:nvSpPr>
          <p:cNvPr id="3" name="Title 2"/>
          <p:cNvSpPr>
            <a:spLocks noGrp="1"/>
          </p:cNvSpPr>
          <p:nvPr>
            <p:ph type="title"/>
          </p:nvPr>
        </p:nvSpPr>
        <p:spPr>
          <a:xfrm>
            <a:off x="457200" y="28575"/>
            <a:ext cx="8229600" cy="792162"/>
          </a:xfrm>
        </p:spPr>
        <p:txBody>
          <a:bodyPr>
            <a:noAutofit/>
          </a:bodyPr>
          <a:lstStyle/>
          <a:p>
            <a:pPr algn="ctr"/>
            <a:r>
              <a:rPr lang="en-US" sz="2400" dirty="0">
                <a:solidFill>
                  <a:srgbClr val="FF0000"/>
                </a:solidFill>
                <a:effectLst/>
                <a:latin typeface="Cambria" panose="02040503050406030204" pitchFamily="18" charset="0"/>
                <a:ea typeface="Cambria" panose="02040503050406030204" pitchFamily="18" charset="0"/>
              </a:rPr>
              <a:t>STEP 2: </a:t>
            </a:r>
            <a:r>
              <a:rPr lang="en-US" sz="2400" dirty="0">
                <a:solidFill>
                  <a:schemeClr val="tx1"/>
                </a:solidFill>
                <a:effectLst/>
                <a:latin typeface="Cambria" panose="02040503050406030204" pitchFamily="18" charset="0"/>
                <a:ea typeface="Cambria" panose="02040503050406030204" pitchFamily="18" charset="0"/>
              </a:rPr>
              <a:t>FULL APPLICATION</a:t>
            </a:r>
          </a:p>
        </p:txBody>
      </p:sp>
      <p:pic>
        <p:nvPicPr>
          <p:cNvPr id="4" name="Picture 3">
            <a:extLst>
              <a:ext uri="{FF2B5EF4-FFF2-40B4-BE49-F238E27FC236}">
                <a16:creationId xmlns:a16="http://schemas.microsoft.com/office/drawing/2014/main" id="{5FAAC554-66B5-6111-36DA-C40A6A74380E}"/>
              </a:ext>
            </a:extLst>
          </p:cNvPr>
          <p:cNvPicPr>
            <a:picLocks noChangeAspect="1"/>
          </p:cNvPicPr>
          <p:nvPr/>
        </p:nvPicPr>
        <p:blipFill>
          <a:blip r:embed="rId3"/>
          <a:stretch>
            <a:fillRect/>
          </a:stretch>
        </p:blipFill>
        <p:spPr>
          <a:xfrm>
            <a:off x="228600" y="3962400"/>
            <a:ext cx="777967" cy="609600"/>
          </a:xfrm>
          <a:prstGeom prst="rect">
            <a:avLst/>
          </a:prstGeom>
        </p:spPr>
      </p:pic>
    </p:spTree>
    <p:extLst>
      <p:ext uri="{BB962C8B-B14F-4D97-AF65-F5344CB8AC3E}">
        <p14:creationId xmlns:p14="http://schemas.microsoft.com/office/powerpoint/2010/main" val="9188118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9228</TotalTime>
  <Words>1929</Words>
  <Application>Microsoft Office PowerPoint</Application>
  <PresentationFormat>On-screen Show (4:3)</PresentationFormat>
  <Paragraphs>183</Paragraphs>
  <Slides>18</Slides>
  <Notes>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Arial</vt:lpstr>
      <vt:lpstr>Calibri</vt:lpstr>
      <vt:lpstr>Cambria</vt:lpstr>
      <vt:lpstr>Corbel</vt:lpstr>
      <vt:lpstr>Lucida Sans Unicode</vt:lpstr>
      <vt:lpstr>Times New Roman</vt:lpstr>
      <vt:lpstr>Verdana</vt:lpstr>
      <vt:lpstr>Wingdings 2</vt:lpstr>
      <vt:lpstr>Wingdings 3</vt:lpstr>
      <vt:lpstr>Concourse</vt:lpstr>
      <vt:lpstr>1_Parallax</vt:lpstr>
      <vt:lpstr> Cross-Border Cooperation Programme  Montenegro-Albania  2021-2027 under the Instrument of Pre-Accession Assistance (IPA III) 1st Call for Proposals  INFORMATION SESSION  </vt:lpstr>
      <vt:lpstr>Content of the Grant Application Package</vt:lpstr>
      <vt:lpstr>Documents to be completed</vt:lpstr>
      <vt:lpstr>Documents for information</vt:lpstr>
      <vt:lpstr>STEP 1: CONCEPT NOTE</vt:lpstr>
      <vt:lpstr>STEP 2: FULL APPLICATION </vt:lpstr>
      <vt:lpstr>STEP 2: FULL APPLICATION </vt:lpstr>
      <vt:lpstr>STEP 2: FULL APPLICATION</vt:lpstr>
      <vt:lpstr>STEP 2: FULL APPLICATION</vt:lpstr>
      <vt:lpstr> STEP 2: FULL APPLICATION </vt:lpstr>
      <vt:lpstr> STEP 2: FULL APPLICATION </vt:lpstr>
      <vt:lpstr> STEP 2: FULL APPLICATION </vt:lpstr>
      <vt:lpstr>STEP 2: FULL APPLICATION</vt:lpstr>
      <vt:lpstr>PowerPoint Presentation</vt:lpstr>
      <vt:lpstr>STEP 3: ELIGIBILITY </vt:lpstr>
      <vt:lpstr>Documents for information</vt:lpstr>
      <vt:lpstr>PowerPoint Presentation</vt:lpstr>
      <vt:lpstr>CBC Montenegro-Albania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vesna.lucic</dc:creator>
  <cp:lastModifiedBy>Jelena Radunovic</cp:lastModifiedBy>
  <cp:revision>137</cp:revision>
  <cp:lastPrinted>2025-10-07T12:33:39Z</cp:lastPrinted>
  <dcterms:created xsi:type="dcterms:W3CDTF">2016-07-18T14:30:31Z</dcterms:created>
  <dcterms:modified xsi:type="dcterms:W3CDTF">2025-10-07T12:40:31Z</dcterms:modified>
</cp:coreProperties>
</file>